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542" r:id="rId3"/>
    <p:sldId id="544" r:id="rId4"/>
    <p:sldId id="547" r:id="rId5"/>
    <p:sldId id="561" r:id="rId6"/>
    <p:sldId id="548" r:id="rId7"/>
    <p:sldId id="549" r:id="rId8"/>
    <p:sldId id="550" r:id="rId9"/>
    <p:sldId id="557" r:id="rId10"/>
    <p:sldId id="546" r:id="rId11"/>
    <p:sldId id="551" r:id="rId12"/>
    <p:sldId id="553" r:id="rId13"/>
    <p:sldId id="558" r:id="rId14"/>
    <p:sldId id="554" r:id="rId15"/>
    <p:sldId id="559" r:id="rId16"/>
    <p:sldId id="466" r:id="rId17"/>
    <p:sldId id="545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12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匡宏宇" userId="6226a253-862e-4062-9583-ca90ef3a886f" providerId="ADAL" clId="{AAD121B1-3AE9-4AA1-864D-C88C22A03557}"/>
    <pc:docChg chg="addSld delSld modSld">
      <pc:chgData name="匡宏宇" userId="6226a253-862e-4062-9583-ca90ef3a886f" providerId="ADAL" clId="{AAD121B1-3AE9-4AA1-864D-C88C22A03557}" dt="2024-04-09T10:29:12.194" v="1"/>
      <pc:docMkLst>
        <pc:docMk/>
      </pc:docMkLst>
      <pc:sldChg chg="add">
        <pc:chgData name="匡宏宇" userId="6226a253-862e-4062-9583-ca90ef3a886f" providerId="ADAL" clId="{AAD121B1-3AE9-4AA1-864D-C88C22A03557}" dt="2024-04-09T10:29:12.194" v="1"/>
        <pc:sldMkLst>
          <pc:docMk/>
          <pc:sldMk cId="869391262" sldId="466"/>
        </pc:sldMkLst>
      </pc:sldChg>
      <pc:sldChg chg="del">
        <pc:chgData name="匡宏宇" userId="6226a253-862e-4062-9583-ca90ef3a886f" providerId="ADAL" clId="{AAD121B1-3AE9-4AA1-864D-C88C22A03557}" dt="2024-04-09T10:29:05.804" v="0" actId="2696"/>
        <pc:sldMkLst>
          <pc:docMk/>
          <pc:sldMk cId="1873855015" sldId="466"/>
        </pc:sldMkLst>
      </pc:sldChg>
    </pc:docChg>
  </pc:docChgLst>
  <pc:docChgLst>
    <pc:chgData name="KY1708915@365.nju.edu.cn" userId="6226a253-862e-4062-9583-ca90ef3a886f" providerId="ADAL" clId="{191F52A3-CA1F-46AF-9B0F-E433C4A88531}"/>
    <pc:docChg chg="custSel delSld modSld">
      <pc:chgData name="KY1708915@365.nju.edu.cn" userId="6226a253-862e-4062-9583-ca90ef3a886f" providerId="ADAL" clId="{191F52A3-CA1F-46AF-9B0F-E433C4A88531}" dt="2021-11-15T01:34:21.695" v="2472"/>
      <pc:docMkLst>
        <pc:docMk/>
      </pc:docMkLst>
      <pc:sldChg chg="modSp">
        <pc:chgData name="KY1708915@365.nju.edu.cn" userId="6226a253-862e-4062-9583-ca90ef3a886f" providerId="ADAL" clId="{191F52A3-CA1F-46AF-9B0F-E433C4A88531}" dt="2021-11-08T01:05:17.218" v="4" actId="113"/>
        <pc:sldMkLst>
          <pc:docMk/>
          <pc:sldMk cId="2750529890" sldId="532"/>
        </pc:sldMkLst>
        <pc:spChg chg="mod">
          <ac:chgData name="KY1708915@365.nju.edu.cn" userId="6226a253-862e-4062-9583-ca90ef3a886f" providerId="ADAL" clId="{191F52A3-CA1F-46AF-9B0F-E433C4A88531}" dt="2021-11-08T01:05:17.218" v="4" actId="113"/>
          <ac:spMkLst>
            <pc:docMk/>
            <pc:sldMk cId="2750529890" sldId="532"/>
            <ac:spMk id="3" creationId="{6D50F346-0D02-4B3E-A7BC-4A288C90A468}"/>
          </ac:spMkLst>
        </pc:spChg>
      </pc:sldChg>
      <pc:sldChg chg="modSp mod modAnim">
        <pc:chgData name="KY1708915@365.nju.edu.cn" userId="6226a253-862e-4062-9583-ca90ef3a886f" providerId="ADAL" clId="{191F52A3-CA1F-46AF-9B0F-E433C4A88531}" dt="2021-11-08T01:13:56.143" v="271" actId="207"/>
        <pc:sldMkLst>
          <pc:docMk/>
          <pc:sldMk cId="2886549101" sldId="534"/>
        </pc:sldMkLst>
        <pc:spChg chg="mod">
          <ac:chgData name="KY1708915@365.nju.edu.cn" userId="6226a253-862e-4062-9583-ca90ef3a886f" providerId="ADAL" clId="{191F52A3-CA1F-46AF-9B0F-E433C4A88531}" dt="2021-11-08T01:13:56.143" v="271" actId="207"/>
          <ac:spMkLst>
            <pc:docMk/>
            <pc:sldMk cId="2886549101" sldId="534"/>
            <ac:spMk id="3" creationId="{A53353CB-20DD-44BD-AA49-840815D904CB}"/>
          </ac:spMkLst>
        </pc:spChg>
      </pc:sldChg>
      <pc:sldChg chg="modSp modAnim">
        <pc:chgData name="KY1708915@365.nju.edu.cn" userId="6226a253-862e-4062-9583-ca90ef3a886f" providerId="ADAL" clId="{191F52A3-CA1F-46AF-9B0F-E433C4A88531}" dt="2021-11-08T01:06:19.473" v="13"/>
        <pc:sldMkLst>
          <pc:docMk/>
          <pc:sldMk cId="300652636" sldId="538"/>
        </pc:sldMkLst>
        <pc:spChg chg="mod">
          <ac:chgData name="KY1708915@365.nju.edu.cn" userId="6226a253-862e-4062-9583-ca90ef3a886f" providerId="ADAL" clId="{191F52A3-CA1F-46AF-9B0F-E433C4A88531}" dt="2021-11-08T01:06:19.473" v="13"/>
          <ac:spMkLst>
            <pc:docMk/>
            <pc:sldMk cId="300652636" sldId="538"/>
            <ac:spMk id="3" creationId="{42E61466-F3C0-4C75-B311-1D41B8FE2396}"/>
          </ac:spMkLst>
        </pc:spChg>
      </pc:sldChg>
      <pc:sldChg chg="modSp">
        <pc:chgData name="KY1708915@365.nju.edu.cn" userId="6226a253-862e-4062-9583-ca90ef3a886f" providerId="ADAL" clId="{191F52A3-CA1F-46AF-9B0F-E433C4A88531}" dt="2021-11-08T01:15:43.188" v="352" actId="113"/>
        <pc:sldMkLst>
          <pc:docMk/>
          <pc:sldMk cId="3348326621" sldId="540"/>
        </pc:sldMkLst>
        <pc:spChg chg="mod">
          <ac:chgData name="KY1708915@365.nju.edu.cn" userId="6226a253-862e-4062-9583-ca90ef3a886f" providerId="ADAL" clId="{191F52A3-CA1F-46AF-9B0F-E433C4A88531}" dt="2021-11-08T01:15:43.188" v="352" actId="113"/>
          <ac:spMkLst>
            <pc:docMk/>
            <pc:sldMk cId="3348326621" sldId="540"/>
            <ac:spMk id="3" creationId="{7D906A1E-4BA8-433D-8617-5DC75313B295}"/>
          </ac:spMkLst>
        </pc:spChg>
      </pc:sldChg>
      <pc:sldChg chg="modSp mod">
        <pc:chgData name="KY1708915@365.nju.edu.cn" userId="6226a253-862e-4062-9583-ca90ef3a886f" providerId="ADAL" clId="{191F52A3-CA1F-46AF-9B0F-E433C4A88531}" dt="2021-11-08T01:48:20.704" v="2061" actId="1076"/>
        <pc:sldMkLst>
          <pc:docMk/>
          <pc:sldMk cId="4090803841" sldId="546"/>
        </pc:sldMkLst>
        <pc:picChg chg="mod">
          <ac:chgData name="KY1708915@365.nju.edu.cn" userId="6226a253-862e-4062-9583-ca90ef3a886f" providerId="ADAL" clId="{191F52A3-CA1F-46AF-9B0F-E433C4A88531}" dt="2021-11-08T01:48:20.704" v="2061" actId="1076"/>
          <ac:picMkLst>
            <pc:docMk/>
            <pc:sldMk cId="4090803841" sldId="546"/>
            <ac:picMk id="4" creationId="{EC02FC4B-AA4C-46E2-9639-341705AD78D8}"/>
          </ac:picMkLst>
        </pc:picChg>
        <pc:picChg chg="mod">
          <ac:chgData name="KY1708915@365.nju.edu.cn" userId="6226a253-862e-4062-9583-ca90ef3a886f" providerId="ADAL" clId="{191F52A3-CA1F-46AF-9B0F-E433C4A88531}" dt="2021-11-08T01:48:18.840" v="2060" actId="1076"/>
          <ac:picMkLst>
            <pc:docMk/>
            <pc:sldMk cId="4090803841" sldId="546"/>
            <ac:picMk id="5" creationId="{D83C80CB-3F01-4D8C-B92D-09307347B543}"/>
          </ac:picMkLst>
        </pc:picChg>
        <pc:picChg chg="mod">
          <ac:chgData name="KY1708915@365.nju.edu.cn" userId="6226a253-862e-4062-9583-ca90ef3a886f" providerId="ADAL" clId="{191F52A3-CA1F-46AF-9B0F-E433C4A88531}" dt="2021-11-08T01:48:16.711" v="2059" actId="1076"/>
          <ac:picMkLst>
            <pc:docMk/>
            <pc:sldMk cId="4090803841" sldId="546"/>
            <ac:picMk id="6" creationId="{C24AB24E-898A-4F9C-B056-7EC96F8C7149}"/>
          </ac:picMkLst>
        </pc:picChg>
        <pc:picChg chg="mod ord">
          <ac:chgData name="KY1708915@365.nju.edu.cn" userId="6226a253-862e-4062-9583-ca90ef3a886f" providerId="ADAL" clId="{191F52A3-CA1F-46AF-9B0F-E433C4A88531}" dt="2021-11-08T01:48:12.465" v="2058" actId="1076"/>
          <ac:picMkLst>
            <pc:docMk/>
            <pc:sldMk cId="4090803841" sldId="546"/>
            <ac:picMk id="7" creationId="{44FCCA8A-F13E-46A3-A5A6-DF1D32674E3F}"/>
          </ac:picMkLst>
        </pc:picChg>
      </pc:sldChg>
      <pc:sldChg chg="addSp modSp mod">
        <pc:chgData name="KY1708915@365.nju.edu.cn" userId="6226a253-862e-4062-9583-ca90ef3a886f" providerId="ADAL" clId="{191F52A3-CA1F-46AF-9B0F-E433C4A88531}" dt="2021-11-15T00:59:06.624" v="2102"/>
        <pc:sldMkLst>
          <pc:docMk/>
          <pc:sldMk cId="1168133360" sldId="548"/>
        </pc:sldMkLst>
        <pc:spChg chg="mod">
          <ac:chgData name="KY1708915@365.nju.edu.cn" userId="6226a253-862e-4062-9583-ca90ef3a886f" providerId="ADAL" clId="{191F52A3-CA1F-46AF-9B0F-E433C4A88531}" dt="2021-11-08T01:32:46.293" v="908" actId="400"/>
          <ac:spMkLst>
            <pc:docMk/>
            <pc:sldMk cId="1168133360" sldId="548"/>
            <ac:spMk id="3" creationId="{57E77CA8-6136-4DBF-B38D-4AEDD526EB2A}"/>
          </ac:spMkLst>
        </pc:spChg>
        <pc:spChg chg="add mod">
          <ac:chgData name="KY1708915@365.nju.edu.cn" userId="6226a253-862e-4062-9583-ca90ef3a886f" providerId="ADAL" clId="{191F52A3-CA1F-46AF-9B0F-E433C4A88531}" dt="2021-11-15T00:58:32.995" v="2087"/>
          <ac:spMkLst>
            <pc:docMk/>
            <pc:sldMk cId="1168133360" sldId="548"/>
            <ac:spMk id="7" creationId="{8DA31CA9-A772-44A3-83C4-49DABFF7D7C5}"/>
          </ac:spMkLst>
        </pc:spChg>
        <pc:spChg chg="add mod">
          <ac:chgData name="KY1708915@365.nju.edu.cn" userId="6226a253-862e-4062-9583-ca90ef3a886f" providerId="ADAL" clId="{191F52A3-CA1F-46AF-9B0F-E433C4A88531}" dt="2021-11-15T00:59:06.624" v="2102"/>
          <ac:spMkLst>
            <pc:docMk/>
            <pc:sldMk cId="1168133360" sldId="548"/>
            <ac:spMk id="8" creationId="{5316E933-4128-4B53-AA6E-894242B8F278}"/>
          </ac:spMkLst>
        </pc:spChg>
      </pc:sldChg>
      <pc:sldChg chg="addSp modSp mod">
        <pc:chgData name="KY1708915@365.nju.edu.cn" userId="6226a253-862e-4062-9583-ca90ef3a886f" providerId="ADAL" clId="{191F52A3-CA1F-46AF-9B0F-E433C4A88531}" dt="2021-11-15T01:04:40.299" v="2173"/>
        <pc:sldMkLst>
          <pc:docMk/>
          <pc:sldMk cId="628812690" sldId="550"/>
        </pc:sldMkLst>
        <pc:spChg chg="mod">
          <ac:chgData name="KY1708915@365.nju.edu.cn" userId="6226a253-862e-4062-9583-ca90ef3a886f" providerId="ADAL" clId="{191F52A3-CA1F-46AF-9B0F-E433C4A88531}" dt="2021-11-08T01:34:05.770" v="1055"/>
          <ac:spMkLst>
            <pc:docMk/>
            <pc:sldMk cId="628812690" sldId="550"/>
            <ac:spMk id="6" creationId="{090CF832-3989-4D28-846F-F055F7067941}"/>
          </ac:spMkLst>
        </pc:spChg>
        <pc:spChg chg="mod">
          <ac:chgData name="KY1708915@365.nju.edu.cn" userId="6226a253-862e-4062-9583-ca90ef3a886f" providerId="ADAL" clId="{191F52A3-CA1F-46AF-9B0F-E433C4A88531}" dt="2021-11-15T01:03:47.996" v="2156"/>
          <ac:spMkLst>
            <pc:docMk/>
            <pc:sldMk cId="628812690" sldId="550"/>
            <ac:spMk id="7" creationId="{DE0A6BCE-7F22-4120-8A06-72A94A225E23}"/>
          </ac:spMkLst>
        </pc:spChg>
        <pc:spChg chg="mod">
          <ac:chgData name="KY1708915@365.nju.edu.cn" userId="6226a253-862e-4062-9583-ca90ef3a886f" providerId="ADAL" clId="{191F52A3-CA1F-46AF-9B0F-E433C4A88531}" dt="2021-11-08T01:37:11.107" v="1386"/>
          <ac:spMkLst>
            <pc:docMk/>
            <pc:sldMk cId="628812690" sldId="550"/>
            <ac:spMk id="10" creationId="{0747CC76-EA4B-435A-8C6C-36EA912FF8A4}"/>
          </ac:spMkLst>
        </pc:spChg>
        <pc:spChg chg="add mod">
          <ac:chgData name="KY1708915@365.nju.edu.cn" userId="6226a253-862e-4062-9583-ca90ef3a886f" providerId="ADAL" clId="{191F52A3-CA1F-46AF-9B0F-E433C4A88531}" dt="2021-11-08T01:36:53.433" v="1365"/>
          <ac:spMkLst>
            <pc:docMk/>
            <pc:sldMk cId="628812690" sldId="550"/>
            <ac:spMk id="14" creationId="{D4237520-088B-45BB-AF76-7679FDF69FC8}"/>
          </ac:spMkLst>
        </pc:spChg>
        <pc:spChg chg="add mod">
          <ac:chgData name="KY1708915@365.nju.edu.cn" userId="6226a253-862e-4062-9583-ca90ef3a886f" providerId="ADAL" clId="{191F52A3-CA1F-46AF-9B0F-E433C4A88531}" dt="2021-11-15T00:59:58.873" v="2123"/>
          <ac:spMkLst>
            <pc:docMk/>
            <pc:sldMk cId="628812690" sldId="550"/>
            <ac:spMk id="15" creationId="{5A664570-77C8-4296-B690-F278F8547ED5}"/>
          </ac:spMkLst>
        </pc:spChg>
        <pc:spChg chg="add mod">
          <ac:chgData name="KY1708915@365.nju.edu.cn" userId="6226a253-862e-4062-9583-ca90ef3a886f" providerId="ADAL" clId="{191F52A3-CA1F-46AF-9B0F-E433C4A88531}" dt="2021-11-15T01:00:34.975" v="2144"/>
          <ac:spMkLst>
            <pc:docMk/>
            <pc:sldMk cId="628812690" sldId="550"/>
            <ac:spMk id="16" creationId="{2D1F99B1-5900-46E1-A221-B77A993B4D79}"/>
          </ac:spMkLst>
        </pc:spChg>
        <pc:spChg chg="add mod">
          <ac:chgData name="KY1708915@365.nju.edu.cn" userId="6226a253-862e-4062-9583-ca90ef3a886f" providerId="ADAL" clId="{191F52A3-CA1F-46AF-9B0F-E433C4A88531}" dt="2021-11-15T01:04:40.299" v="2173"/>
          <ac:spMkLst>
            <pc:docMk/>
            <pc:sldMk cId="628812690" sldId="550"/>
            <ac:spMk id="17" creationId="{405C5462-0D95-4D45-AD26-B05FAB3FBE0C}"/>
          </ac:spMkLst>
        </pc:spChg>
      </pc:sldChg>
      <pc:sldChg chg="modSp mod">
        <pc:chgData name="KY1708915@365.nju.edu.cn" userId="6226a253-862e-4062-9583-ca90ef3a886f" providerId="ADAL" clId="{191F52A3-CA1F-46AF-9B0F-E433C4A88531}" dt="2021-11-15T01:05:42.299" v="2181"/>
        <pc:sldMkLst>
          <pc:docMk/>
          <pc:sldMk cId="1413664279" sldId="551"/>
        </pc:sldMkLst>
        <pc:spChg chg="mod">
          <ac:chgData name="KY1708915@365.nju.edu.cn" userId="6226a253-862e-4062-9583-ca90ef3a886f" providerId="ADAL" clId="{191F52A3-CA1F-46AF-9B0F-E433C4A88531}" dt="2021-11-15T01:05:42.299" v="2181"/>
          <ac:spMkLst>
            <pc:docMk/>
            <pc:sldMk cId="1413664279" sldId="551"/>
            <ac:spMk id="5" creationId="{1BCD0FBB-3CE2-49E0-883F-8F0B5E9F8C9D}"/>
          </ac:spMkLst>
        </pc:spChg>
        <pc:spChg chg="mod">
          <ac:chgData name="KY1708915@365.nju.edu.cn" userId="6226a253-862e-4062-9583-ca90ef3a886f" providerId="ADAL" clId="{191F52A3-CA1F-46AF-9B0F-E433C4A88531}" dt="2021-11-08T01:38:14.932" v="1402" actId="20577"/>
          <ac:spMkLst>
            <pc:docMk/>
            <pc:sldMk cId="1413664279" sldId="551"/>
            <ac:spMk id="6" creationId="{AE3F760A-33BE-4469-B81F-FC8ABCC69F67}"/>
          </ac:spMkLst>
        </pc:spChg>
        <pc:spChg chg="mod">
          <ac:chgData name="KY1708915@365.nju.edu.cn" userId="6226a253-862e-4062-9583-ca90ef3a886f" providerId="ADAL" clId="{191F52A3-CA1F-46AF-9B0F-E433C4A88531}" dt="2021-11-08T01:39:18.522" v="1494"/>
          <ac:spMkLst>
            <pc:docMk/>
            <pc:sldMk cId="1413664279" sldId="551"/>
            <ac:spMk id="9" creationId="{2C6B2994-9482-4688-BA33-0ACB8F3E1B2D}"/>
          </ac:spMkLst>
        </pc:spChg>
        <pc:spChg chg="mod">
          <ac:chgData name="KY1708915@365.nju.edu.cn" userId="6226a253-862e-4062-9583-ca90ef3a886f" providerId="ADAL" clId="{191F52A3-CA1F-46AF-9B0F-E433C4A88531}" dt="2021-11-08T01:40:41.373" v="1667" actId="20577"/>
          <ac:spMkLst>
            <pc:docMk/>
            <pc:sldMk cId="1413664279" sldId="551"/>
            <ac:spMk id="10" creationId="{2F16E5EC-D4B5-4E16-98A5-2F8F323733CA}"/>
          </ac:spMkLst>
        </pc:spChg>
      </pc:sldChg>
      <pc:sldChg chg="modSp modAnim">
        <pc:chgData name="KY1708915@365.nju.edu.cn" userId="6226a253-862e-4062-9583-ca90ef3a886f" providerId="ADAL" clId="{191F52A3-CA1F-46AF-9B0F-E433C4A88531}" dt="2021-11-15T01:11:23.660" v="2230"/>
        <pc:sldMkLst>
          <pc:docMk/>
          <pc:sldMk cId="638618026" sldId="553"/>
        </pc:sldMkLst>
        <pc:spChg chg="mod">
          <ac:chgData name="KY1708915@365.nju.edu.cn" userId="6226a253-862e-4062-9583-ca90ef3a886f" providerId="ADAL" clId="{191F52A3-CA1F-46AF-9B0F-E433C4A88531}" dt="2021-11-15T01:11:23.660" v="2230"/>
          <ac:spMkLst>
            <pc:docMk/>
            <pc:sldMk cId="638618026" sldId="553"/>
            <ac:spMk id="2" creationId="{C9160CE7-EE5A-4748-B6B6-2EBA3C340956}"/>
          </ac:spMkLst>
        </pc:spChg>
      </pc:sldChg>
      <pc:sldChg chg="modSp modAnim">
        <pc:chgData name="KY1708915@365.nju.edu.cn" userId="6226a253-862e-4062-9583-ca90ef3a886f" providerId="ADAL" clId="{191F52A3-CA1F-46AF-9B0F-E433C4A88531}" dt="2021-11-15T01:33:10.510" v="2440"/>
        <pc:sldMkLst>
          <pc:docMk/>
          <pc:sldMk cId="2942163841" sldId="554"/>
        </pc:sldMkLst>
        <pc:spChg chg="mod">
          <ac:chgData name="KY1708915@365.nju.edu.cn" userId="6226a253-862e-4062-9583-ca90ef3a886f" providerId="ADAL" clId="{191F52A3-CA1F-46AF-9B0F-E433C4A88531}" dt="2021-11-15T01:13:22.138" v="2250"/>
          <ac:spMkLst>
            <pc:docMk/>
            <pc:sldMk cId="2942163841" sldId="554"/>
            <ac:spMk id="2" creationId="{0C4E692A-FD2E-4B95-B05C-FE9E3F6ECC03}"/>
          </ac:spMkLst>
        </pc:spChg>
        <pc:spChg chg="mod">
          <ac:chgData name="KY1708915@365.nju.edu.cn" userId="6226a253-862e-4062-9583-ca90ef3a886f" providerId="ADAL" clId="{191F52A3-CA1F-46AF-9B0F-E433C4A88531}" dt="2021-11-15T01:33:10.510" v="2440"/>
          <ac:spMkLst>
            <pc:docMk/>
            <pc:sldMk cId="2942163841" sldId="554"/>
            <ac:spMk id="3" creationId="{1F330762-CA99-4093-AEC6-430B3B7F6412}"/>
          </ac:spMkLst>
        </pc:spChg>
      </pc:sldChg>
      <pc:sldChg chg="del">
        <pc:chgData name="KY1708915@365.nju.edu.cn" userId="6226a253-862e-4062-9583-ca90ef3a886f" providerId="ADAL" clId="{191F52A3-CA1F-46AF-9B0F-E433C4A88531}" dt="2021-11-08T01:49:00.234" v="2064" actId="2696"/>
        <pc:sldMkLst>
          <pc:docMk/>
          <pc:sldMk cId="405189079" sldId="555"/>
        </pc:sldMkLst>
      </pc:sldChg>
      <pc:sldChg chg="modSp mod">
        <pc:chgData name="KY1708915@365.nju.edu.cn" userId="6226a253-862e-4062-9583-ca90ef3a886f" providerId="ADAL" clId="{191F52A3-CA1F-46AF-9B0F-E433C4A88531}" dt="2021-11-15T01:30:47.501" v="2416"/>
        <pc:sldMkLst>
          <pc:docMk/>
          <pc:sldMk cId="3604533522" sldId="557"/>
        </pc:sldMkLst>
        <pc:spChg chg="mod">
          <ac:chgData name="KY1708915@365.nju.edu.cn" userId="6226a253-862e-4062-9583-ca90ef3a886f" providerId="ADAL" clId="{191F52A3-CA1F-46AF-9B0F-E433C4A88531}" dt="2021-11-15T01:30:47.501" v="2416"/>
          <ac:spMkLst>
            <pc:docMk/>
            <pc:sldMk cId="3604533522" sldId="557"/>
            <ac:spMk id="3" creationId="{04F17EF4-F8F6-470E-9F29-51675A0B9CDF}"/>
          </ac:spMkLst>
        </pc:spChg>
        <pc:spChg chg="mod">
          <ac:chgData name="KY1708915@365.nju.edu.cn" userId="6226a253-862e-4062-9583-ca90ef3a886f" providerId="ADAL" clId="{191F52A3-CA1F-46AF-9B0F-E433C4A88531}" dt="2021-11-08T01:43:55.164" v="1963" actId="14100"/>
          <ac:spMkLst>
            <pc:docMk/>
            <pc:sldMk cId="3604533522" sldId="557"/>
            <ac:spMk id="4" creationId="{805294BD-7097-4DFC-8120-02AA05D5AD05}"/>
          </ac:spMkLst>
        </pc:spChg>
        <pc:picChg chg="mod">
          <ac:chgData name="KY1708915@365.nju.edu.cn" userId="6226a253-862e-4062-9583-ca90ef3a886f" providerId="ADAL" clId="{191F52A3-CA1F-46AF-9B0F-E433C4A88531}" dt="2021-11-08T01:46:56.324" v="2050" actId="14100"/>
          <ac:picMkLst>
            <pc:docMk/>
            <pc:sldMk cId="3604533522" sldId="557"/>
            <ac:picMk id="5" creationId="{D5504E51-3B54-4990-8D2B-C34DD5871D3C}"/>
          </ac:picMkLst>
        </pc:picChg>
      </pc:sldChg>
      <pc:sldChg chg="modSp">
        <pc:chgData name="KY1708915@365.nju.edu.cn" userId="6226a253-862e-4062-9583-ca90ef3a886f" providerId="ADAL" clId="{191F52A3-CA1F-46AF-9B0F-E433C4A88531}" dt="2021-11-15T01:34:21.695" v="2472"/>
        <pc:sldMkLst>
          <pc:docMk/>
          <pc:sldMk cId="2524265986" sldId="558"/>
        </pc:sldMkLst>
        <pc:spChg chg="mod">
          <ac:chgData name="KY1708915@365.nju.edu.cn" userId="6226a253-862e-4062-9583-ca90ef3a886f" providerId="ADAL" clId="{191F52A3-CA1F-46AF-9B0F-E433C4A88531}" dt="2021-11-15T01:11:48.090" v="2238"/>
          <ac:spMkLst>
            <pc:docMk/>
            <pc:sldMk cId="2524265986" sldId="558"/>
            <ac:spMk id="2" creationId="{CA5107BF-AB76-4F16-92C3-7A07D7C51A6C}"/>
          </ac:spMkLst>
        </pc:spChg>
        <pc:spChg chg="mod">
          <ac:chgData name="KY1708915@365.nju.edu.cn" userId="6226a253-862e-4062-9583-ca90ef3a886f" providerId="ADAL" clId="{191F52A3-CA1F-46AF-9B0F-E433C4A88531}" dt="2021-11-15T01:34:21.695" v="2472"/>
          <ac:spMkLst>
            <pc:docMk/>
            <pc:sldMk cId="2524265986" sldId="558"/>
            <ac:spMk id="3" creationId="{F1F7D935-22B2-4DBB-9A90-6414E3589492}"/>
          </ac:spMkLst>
        </pc:spChg>
      </pc:sldChg>
      <pc:sldChg chg="modSp">
        <pc:chgData name="KY1708915@365.nju.edu.cn" userId="6226a253-862e-4062-9583-ca90ef3a886f" providerId="ADAL" clId="{191F52A3-CA1F-46AF-9B0F-E433C4A88531}" dt="2021-11-15T01:26:11.047" v="2390"/>
        <pc:sldMkLst>
          <pc:docMk/>
          <pc:sldMk cId="4133313242" sldId="559"/>
        </pc:sldMkLst>
        <pc:spChg chg="mod">
          <ac:chgData name="KY1708915@365.nju.edu.cn" userId="6226a253-862e-4062-9583-ca90ef3a886f" providerId="ADAL" clId="{191F52A3-CA1F-46AF-9B0F-E433C4A88531}" dt="2021-11-15T01:14:29.865" v="2258"/>
          <ac:spMkLst>
            <pc:docMk/>
            <pc:sldMk cId="4133313242" sldId="559"/>
            <ac:spMk id="2" creationId="{180AFC58-0035-4453-AEDC-6E24201148F1}"/>
          </ac:spMkLst>
        </pc:spChg>
        <pc:spChg chg="mod">
          <ac:chgData name="KY1708915@365.nju.edu.cn" userId="6226a253-862e-4062-9583-ca90ef3a886f" providerId="ADAL" clId="{191F52A3-CA1F-46AF-9B0F-E433C4A88531}" dt="2021-11-15T01:26:11.047" v="2390"/>
          <ac:spMkLst>
            <pc:docMk/>
            <pc:sldMk cId="4133313242" sldId="559"/>
            <ac:spMk id="3" creationId="{4BE1CCF1-DE10-4BAF-BA51-54FF2189CB4F}"/>
          </ac:spMkLst>
        </pc:spChg>
      </pc:sldChg>
    </pc:docChg>
  </pc:docChgLst>
  <pc:docChgLst>
    <pc:chgData name="匡宏宇" userId="6226a253-862e-4062-9583-ca90ef3a886f" providerId="ADAL" clId="{E1F4429D-78E9-445F-855C-31B07352C083}"/>
    <pc:docChg chg="modSld">
      <pc:chgData name="匡宏宇" userId="6226a253-862e-4062-9583-ca90ef3a886f" providerId="ADAL" clId="{E1F4429D-78E9-445F-855C-31B07352C083}" dt="2023-04-04T10:22:43.868" v="14" actId="1036"/>
      <pc:docMkLst>
        <pc:docMk/>
      </pc:docMkLst>
      <pc:sldChg chg="modSp mod">
        <pc:chgData name="匡宏宇" userId="6226a253-862e-4062-9583-ca90ef3a886f" providerId="ADAL" clId="{E1F4429D-78E9-445F-855C-31B07352C083}" dt="2023-04-04T10:22:43.868" v="14" actId="1036"/>
        <pc:sldMkLst>
          <pc:docMk/>
          <pc:sldMk cId="2290724611" sldId="545"/>
        </pc:sldMkLst>
        <pc:spChg chg="mod">
          <ac:chgData name="匡宏宇" userId="6226a253-862e-4062-9583-ca90ef3a886f" providerId="ADAL" clId="{E1F4429D-78E9-445F-855C-31B07352C083}" dt="2023-04-04T10:22:43.868" v="14" actId="1036"/>
          <ac:spMkLst>
            <pc:docMk/>
            <pc:sldMk cId="2290724611" sldId="545"/>
            <ac:spMk id="2" creationId="{6A7C8C8C-B0C9-4C41-BAB7-4FCB04A4EF95}"/>
          </ac:spMkLst>
        </pc:spChg>
      </pc:sldChg>
    </pc:docChg>
  </pc:docChgLst>
  <pc:docChgLst>
    <pc:chgData name="匡宏宇" userId="6226a253-862e-4062-9583-ca90ef3a886f" providerId="ADAL" clId="{286B7FDE-77B7-4790-8918-8269D4F7980C}"/>
    <pc:docChg chg="custSel addSld modSld sldOrd">
      <pc:chgData name="匡宏宇" userId="6226a253-862e-4062-9583-ca90ef3a886f" providerId="ADAL" clId="{286B7FDE-77B7-4790-8918-8269D4F7980C}" dt="2023-11-07T01:19:20.434" v="1943" actId="207"/>
      <pc:docMkLst>
        <pc:docMk/>
      </pc:docMkLst>
      <pc:sldChg chg="delSp modSp add mod delAnim modAnim">
        <pc:chgData name="匡宏宇" userId="6226a253-862e-4062-9583-ca90ef3a886f" providerId="ADAL" clId="{286B7FDE-77B7-4790-8918-8269D4F7980C}" dt="2023-10-25T19:50:54.476" v="365" actId="1076"/>
        <pc:sldMkLst>
          <pc:docMk/>
          <pc:sldMk cId="1873855015" sldId="466"/>
        </pc:sldMkLst>
        <pc:spChg chg="mod">
          <ac:chgData name="匡宏宇" userId="6226a253-862e-4062-9583-ca90ef3a886f" providerId="ADAL" clId="{286B7FDE-77B7-4790-8918-8269D4F7980C}" dt="2023-10-25T19:47:18.302" v="132"/>
          <ac:spMkLst>
            <pc:docMk/>
            <pc:sldMk cId="1873855015" sldId="466"/>
            <ac:spMk id="2" creationId="{03682428-3C51-4CCA-9B85-A1BE5FE655DD}"/>
          </ac:spMkLst>
        </pc:spChg>
        <pc:spChg chg="mod">
          <ac:chgData name="匡宏宇" userId="6226a253-862e-4062-9583-ca90ef3a886f" providerId="ADAL" clId="{286B7FDE-77B7-4790-8918-8269D4F7980C}" dt="2023-10-25T19:50:27.718" v="361"/>
          <ac:spMkLst>
            <pc:docMk/>
            <pc:sldMk cId="1873855015" sldId="466"/>
            <ac:spMk id="3" creationId="{00BFDB02-5902-4F66-871E-34E3D143DF33}"/>
          </ac:spMkLst>
        </pc:spChg>
        <pc:picChg chg="mod">
          <ac:chgData name="匡宏宇" userId="6226a253-862e-4062-9583-ca90ef3a886f" providerId="ADAL" clId="{286B7FDE-77B7-4790-8918-8269D4F7980C}" dt="2023-10-25T19:50:54.476" v="365" actId="1076"/>
          <ac:picMkLst>
            <pc:docMk/>
            <pc:sldMk cId="1873855015" sldId="466"/>
            <ac:picMk id="4" creationId="{CDD90FFB-0B01-6A7F-731C-53A20B431C37}"/>
          </ac:picMkLst>
        </pc:picChg>
        <pc:picChg chg="del">
          <ac:chgData name="匡宏宇" userId="6226a253-862e-4062-9583-ca90ef3a886f" providerId="ADAL" clId="{286B7FDE-77B7-4790-8918-8269D4F7980C}" dt="2023-10-25T19:45:54.229" v="3" actId="478"/>
          <ac:picMkLst>
            <pc:docMk/>
            <pc:sldMk cId="1873855015" sldId="466"/>
            <ac:picMk id="5" creationId="{2208150B-7493-8F85-068C-9DF0A76B11AA}"/>
          </ac:picMkLst>
        </pc:picChg>
        <pc:picChg chg="del">
          <ac:chgData name="匡宏宇" userId="6226a253-862e-4062-9583-ca90ef3a886f" providerId="ADAL" clId="{286B7FDE-77B7-4790-8918-8269D4F7980C}" dt="2023-10-25T19:45:51.992" v="2" actId="478"/>
          <ac:picMkLst>
            <pc:docMk/>
            <pc:sldMk cId="1873855015" sldId="466"/>
            <ac:picMk id="7" creationId="{31F3B249-D863-9A65-22DA-9A50777C8063}"/>
          </ac:picMkLst>
        </pc:picChg>
      </pc:sldChg>
      <pc:sldChg chg="modSp add mod modAnim">
        <pc:chgData name="匡宏宇" userId="6226a253-862e-4062-9583-ca90ef3a886f" providerId="ADAL" clId="{286B7FDE-77B7-4790-8918-8269D4F7980C}" dt="2023-10-25T19:52:39.955" v="377" actId="14100"/>
        <pc:sldMkLst>
          <pc:docMk/>
          <pc:sldMk cId="2196788179" sldId="467"/>
        </pc:sldMkLst>
        <pc:spChg chg="mod">
          <ac:chgData name="匡宏宇" userId="6226a253-862e-4062-9583-ca90ef3a886f" providerId="ADAL" clId="{286B7FDE-77B7-4790-8918-8269D4F7980C}" dt="2023-10-25T19:52:39.955" v="377" actId="14100"/>
          <ac:spMkLst>
            <pc:docMk/>
            <pc:sldMk cId="2196788179" sldId="467"/>
            <ac:spMk id="3" creationId="{1A60CDE3-8F72-4CCD-BB41-5788B976D468}"/>
          </ac:spMkLst>
        </pc:spChg>
      </pc:sldChg>
      <pc:sldChg chg="ord">
        <pc:chgData name="匡宏宇" userId="6226a253-862e-4062-9583-ca90ef3a886f" providerId="ADAL" clId="{286B7FDE-77B7-4790-8918-8269D4F7980C}" dt="2023-10-25T19:54:13.675" v="540"/>
        <pc:sldMkLst>
          <pc:docMk/>
          <pc:sldMk cId="4090803841" sldId="546"/>
        </pc:sldMkLst>
      </pc:sldChg>
      <pc:sldChg chg="delSp modSp mod delAnim modAnim">
        <pc:chgData name="匡宏宇" userId="6226a253-862e-4062-9583-ca90ef3a886f" providerId="ADAL" clId="{286B7FDE-77B7-4790-8918-8269D4F7980C}" dt="2023-10-25T19:56:04.902" v="770"/>
        <pc:sldMkLst>
          <pc:docMk/>
          <pc:sldMk cId="1128022138" sldId="547"/>
        </pc:sldMkLst>
        <pc:spChg chg="mod">
          <ac:chgData name="匡宏宇" userId="6226a253-862e-4062-9583-ca90ef3a886f" providerId="ADAL" clId="{286B7FDE-77B7-4790-8918-8269D4F7980C}" dt="2023-10-25T19:55:55.823" v="768" actId="113"/>
          <ac:spMkLst>
            <pc:docMk/>
            <pc:sldMk cId="1128022138" sldId="547"/>
            <ac:spMk id="3" creationId="{D9F929A8-5DB1-4077-8FCD-2B62D3EE2DFB}"/>
          </ac:spMkLst>
        </pc:spChg>
        <pc:picChg chg="del">
          <ac:chgData name="匡宏宇" userId="6226a253-862e-4062-9583-ca90ef3a886f" providerId="ADAL" clId="{286B7FDE-77B7-4790-8918-8269D4F7980C}" dt="2023-10-25T19:54:36.871" v="541" actId="478"/>
          <ac:picMkLst>
            <pc:docMk/>
            <pc:sldMk cId="1128022138" sldId="547"/>
            <ac:picMk id="6" creationId="{AC525ADA-ADF2-EDDB-E462-60B79268B14A}"/>
          </ac:picMkLst>
        </pc:picChg>
      </pc:sldChg>
      <pc:sldChg chg="modSp mod">
        <pc:chgData name="匡宏宇" userId="6226a253-862e-4062-9583-ca90ef3a886f" providerId="ADAL" clId="{286B7FDE-77B7-4790-8918-8269D4F7980C}" dt="2023-11-07T00:56:14.515" v="1000" actId="14100"/>
        <pc:sldMkLst>
          <pc:docMk/>
          <pc:sldMk cId="638618026" sldId="553"/>
        </pc:sldMkLst>
        <pc:spChg chg="mod">
          <ac:chgData name="匡宏宇" userId="6226a253-862e-4062-9583-ca90ef3a886f" providerId="ADAL" clId="{286B7FDE-77B7-4790-8918-8269D4F7980C}" dt="2023-11-07T00:55:26.140" v="902"/>
          <ac:spMkLst>
            <pc:docMk/>
            <pc:sldMk cId="638618026" sldId="553"/>
            <ac:spMk id="7" creationId="{88EAE23A-C76A-8A82-1CB7-5A69A12919F8}"/>
          </ac:spMkLst>
        </pc:spChg>
        <pc:spChg chg="mod">
          <ac:chgData name="匡宏宇" userId="6226a253-862e-4062-9583-ca90ef3a886f" providerId="ADAL" clId="{286B7FDE-77B7-4790-8918-8269D4F7980C}" dt="2023-11-07T00:56:14.515" v="1000" actId="14100"/>
          <ac:spMkLst>
            <pc:docMk/>
            <pc:sldMk cId="638618026" sldId="553"/>
            <ac:spMk id="9" creationId="{983B310A-41AF-401C-0956-A9EF455A9EC0}"/>
          </ac:spMkLst>
        </pc:spChg>
      </pc:sldChg>
      <pc:sldChg chg="addSp modSp mod modAnim">
        <pc:chgData name="匡宏宇" userId="6226a253-862e-4062-9583-ca90ef3a886f" providerId="ADAL" clId="{286B7FDE-77B7-4790-8918-8269D4F7980C}" dt="2023-11-07T01:02:26.288" v="1155"/>
        <pc:sldMkLst>
          <pc:docMk/>
          <pc:sldMk cId="2942163841" sldId="554"/>
        </pc:sldMkLst>
        <pc:spChg chg="mod">
          <ac:chgData name="匡宏宇" userId="6226a253-862e-4062-9583-ca90ef3a886f" providerId="ADAL" clId="{286B7FDE-77B7-4790-8918-8269D4F7980C}" dt="2023-11-07T01:01:23.622" v="1122" actId="20577"/>
          <ac:spMkLst>
            <pc:docMk/>
            <pc:sldMk cId="2942163841" sldId="554"/>
            <ac:spMk id="3" creationId="{1F330762-CA99-4093-AEC6-430B3B7F6412}"/>
          </ac:spMkLst>
        </pc:spChg>
        <pc:spChg chg="add mod">
          <ac:chgData name="匡宏宇" userId="6226a253-862e-4062-9583-ca90ef3a886f" providerId="ADAL" clId="{286B7FDE-77B7-4790-8918-8269D4F7980C}" dt="2023-11-07T01:02:26.288" v="1155"/>
          <ac:spMkLst>
            <pc:docMk/>
            <pc:sldMk cId="2942163841" sldId="554"/>
            <ac:spMk id="4" creationId="{6890E4CC-3A7F-002A-37FC-D28B5F4019C4}"/>
          </ac:spMkLst>
        </pc:spChg>
      </pc:sldChg>
      <pc:sldChg chg="addSp modSp mod modAnim">
        <pc:chgData name="匡宏宇" userId="6226a253-862e-4062-9583-ca90ef3a886f" providerId="ADAL" clId="{286B7FDE-77B7-4790-8918-8269D4F7980C}" dt="2023-11-07T01:10:58.077" v="1329"/>
        <pc:sldMkLst>
          <pc:docMk/>
          <pc:sldMk cId="4133313242" sldId="559"/>
        </pc:sldMkLst>
        <pc:spChg chg="mod">
          <ac:chgData name="匡宏宇" userId="6226a253-862e-4062-9583-ca90ef3a886f" providerId="ADAL" clId="{286B7FDE-77B7-4790-8918-8269D4F7980C}" dt="2023-11-07T01:09:09.803" v="1312" actId="1035"/>
          <ac:spMkLst>
            <pc:docMk/>
            <pc:sldMk cId="4133313242" sldId="559"/>
            <ac:spMk id="2" creationId="{180AFC58-0035-4453-AEDC-6E24201148F1}"/>
          </ac:spMkLst>
        </pc:spChg>
        <pc:spChg chg="mod">
          <ac:chgData name="匡宏宇" userId="6226a253-862e-4062-9583-ca90ef3a886f" providerId="ADAL" clId="{286B7FDE-77B7-4790-8918-8269D4F7980C}" dt="2023-11-07T01:10:30.088" v="1327" actId="114"/>
          <ac:spMkLst>
            <pc:docMk/>
            <pc:sldMk cId="4133313242" sldId="559"/>
            <ac:spMk id="3" creationId="{4BE1CCF1-DE10-4BAF-BA51-54FF2189CB4F}"/>
          </ac:spMkLst>
        </pc:spChg>
        <pc:spChg chg="add mod">
          <ac:chgData name="匡宏宇" userId="6226a253-862e-4062-9583-ca90ef3a886f" providerId="ADAL" clId="{286B7FDE-77B7-4790-8918-8269D4F7980C}" dt="2023-11-07T01:07:43.867" v="1302" actId="113"/>
          <ac:spMkLst>
            <pc:docMk/>
            <pc:sldMk cId="4133313242" sldId="559"/>
            <ac:spMk id="4" creationId="{29CED2A2-23F8-710C-59D8-677DDECDDAE4}"/>
          </ac:spMkLst>
        </pc:spChg>
      </pc:sldChg>
      <pc:sldChg chg="modSp add mod modAnim">
        <pc:chgData name="匡宏宇" userId="6226a253-862e-4062-9583-ca90ef3a886f" providerId="ADAL" clId="{286B7FDE-77B7-4790-8918-8269D4F7980C}" dt="2023-11-07T01:19:20.434" v="1943" actId="207"/>
        <pc:sldMkLst>
          <pc:docMk/>
          <pc:sldMk cId="3847471847" sldId="560"/>
        </pc:sldMkLst>
        <pc:spChg chg="mod">
          <ac:chgData name="匡宏宇" userId="6226a253-862e-4062-9583-ca90ef3a886f" providerId="ADAL" clId="{286B7FDE-77B7-4790-8918-8269D4F7980C}" dt="2023-11-07T01:17:47.823" v="1645" actId="14100"/>
          <ac:spMkLst>
            <pc:docMk/>
            <pc:sldMk cId="3847471847" sldId="560"/>
            <ac:spMk id="2" creationId="{2F82A470-4526-4253-AA7E-C6FDEFF1D9C2}"/>
          </ac:spMkLst>
        </pc:spChg>
        <pc:spChg chg="mod">
          <ac:chgData name="匡宏宇" userId="6226a253-862e-4062-9583-ca90ef3a886f" providerId="ADAL" clId="{286B7FDE-77B7-4790-8918-8269D4F7980C}" dt="2023-11-07T01:19:20.434" v="1943" actId="207"/>
          <ac:spMkLst>
            <pc:docMk/>
            <pc:sldMk cId="3847471847" sldId="560"/>
            <ac:spMk id="3" creationId="{1A60CDE3-8F72-4CCD-BB41-5788B976D468}"/>
          </ac:spMkLst>
        </pc:spChg>
      </pc:sldChg>
    </pc:docChg>
  </pc:docChgLst>
  <pc:docChgLst>
    <pc:chgData name="匡宏宇" userId="6226a253-862e-4062-9583-ca90ef3a886f" providerId="ADAL" clId="{6C42BB57-41B5-4CB4-AD76-C1EE88B7CC04}"/>
    <pc:docChg chg="custSel modSld">
      <pc:chgData name="匡宏宇" userId="6226a253-862e-4062-9583-ca90ef3a886f" providerId="ADAL" clId="{6C42BB57-41B5-4CB4-AD76-C1EE88B7CC04}" dt="2021-11-15T03:07:13.888" v="574"/>
      <pc:docMkLst>
        <pc:docMk/>
      </pc:docMkLst>
      <pc:sldChg chg="modAnim">
        <pc:chgData name="匡宏宇" userId="6226a253-862e-4062-9583-ca90ef3a886f" providerId="ADAL" clId="{6C42BB57-41B5-4CB4-AD76-C1EE88B7CC04}" dt="2021-11-08T01:57:52.788" v="525"/>
        <pc:sldMkLst>
          <pc:docMk/>
          <pc:sldMk cId="2750529890" sldId="532"/>
        </pc:sldMkLst>
      </pc:sldChg>
      <pc:sldChg chg="modAnim">
        <pc:chgData name="匡宏宇" userId="6226a253-862e-4062-9583-ca90ef3a886f" providerId="ADAL" clId="{6C42BB57-41B5-4CB4-AD76-C1EE88B7CC04}" dt="2021-11-08T01:58:13.290" v="528"/>
        <pc:sldMkLst>
          <pc:docMk/>
          <pc:sldMk cId="2886549101" sldId="534"/>
        </pc:sldMkLst>
      </pc:sldChg>
      <pc:sldChg chg="modAnim">
        <pc:chgData name="匡宏宇" userId="6226a253-862e-4062-9583-ca90ef3a886f" providerId="ADAL" clId="{6C42BB57-41B5-4CB4-AD76-C1EE88B7CC04}" dt="2021-11-08T01:57:58.252" v="526"/>
        <pc:sldMkLst>
          <pc:docMk/>
          <pc:sldMk cId="300652636" sldId="538"/>
        </pc:sldMkLst>
      </pc:sldChg>
      <pc:sldChg chg="modAnim">
        <pc:chgData name="匡宏宇" userId="6226a253-862e-4062-9583-ca90ef3a886f" providerId="ADAL" clId="{6C42BB57-41B5-4CB4-AD76-C1EE88B7CC04}" dt="2021-11-08T01:58:02.880" v="527"/>
        <pc:sldMkLst>
          <pc:docMk/>
          <pc:sldMk cId="3348326621" sldId="540"/>
        </pc:sldMkLst>
      </pc:sldChg>
      <pc:sldChg chg="modSp mod modAnim">
        <pc:chgData name="匡宏宇" userId="6226a253-862e-4062-9583-ca90ef3a886f" providerId="ADAL" clId="{6C42BB57-41B5-4CB4-AD76-C1EE88B7CC04}" dt="2021-11-08T01:57:43.912" v="524"/>
        <pc:sldMkLst>
          <pc:docMk/>
          <pc:sldMk cId="2368423752" sldId="541"/>
        </pc:sldMkLst>
        <pc:spChg chg="mod">
          <ac:chgData name="匡宏宇" userId="6226a253-862e-4062-9583-ca90ef3a886f" providerId="ADAL" clId="{6C42BB57-41B5-4CB4-AD76-C1EE88B7CC04}" dt="2021-11-08T01:57:19.775" v="523"/>
          <ac:spMkLst>
            <pc:docMk/>
            <pc:sldMk cId="2368423752" sldId="541"/>
            <ac:spMk id="3" creationId="{F28BC99D-F2A9-4D49-815C-BA49D020C45F}"/>
          </ac:spMkLst>
        </pc:spChg>
      </pc:sldChg>
      <pc:sldChg chg="modSp mod">
        <pc:chgData name="匡宏宇" userId="6226a253-862e-4062-9583-ca90ef3a886f" providerId="ADAL" clId="{6C42BB57-41B5-4CB4-AD76-C1EE88B7CC04}" dt="2021-11-15T03:07:13.888" v="574"/>
        <pc:sldMkLst>
          <pc:docMk/>
          <pc:sldMk cId="1413664279" sldId="551"/>
        </pc:sldMkLst>
        <pc:spChg chg="mod">
          <ac:chgData name="匡宏宇" userId="6226a253-862e-4062-9583-ca90ef3a886f" providerId="ADAL" clId="{6C42BB57-41B5-4CB4-AD76-C1EE88B7CC04}" dt="2021-11-15T03:07:13.888" v="574"/>
          <ac:spMkLst>
            <pc:docMk/>
            <pc:sldMk cId="1413664279" sldId="551"/>
            <ac:spMk id="9" creationId="{2C6B2994-9482-4688-BA33-0ACB8F3E1B2D}"/>
          </ac:spMkLst>
        </pc:spChg>
      </pc:sldChg>
    </pc:docChg>
  </pc:docChgLst>
  <pc:docChgLst>
    <pc:chgData name="匡宏宇" userId="6226a253-862e-4062-9583-ca90ef3a886f" providerId="ADAL" clId="{71AF4D52-CA58-4639-8722-FF8833E1C3CB}"/>
    <pc:docChg chg="custSel modSld">
      <pc:chgData name="匡宏宇" userId="6226a253-862e-4062-9583-ca90ef3a886f" providerId="ADAL" clId="{71AF4D52-CA58-4639-8722-FF8833E1C3CB}" dt="2022-10-25T09:58:05.535" v="1061"/>
      <pc:docMkLst>
        <pc:docMk/>
      </pc:docMkLst>
      <pc:sldChg chg="modSp mod">
        <pc:chgData name="匡宏宇" userId="6226a253-862e-4062-9583-ca90ef3a886f" providerId="ADAL" clId="{71AF4D52-CA58-4639-8722-FF8833E1C3CB}" dt="2022-10-25T09:19:47.813" v="74"/>
        <pc:sldMkLst>
          <pc:docMk/>
          <pc:sldMk cId="1168133360" sldId="548"/>
        </pc:sldMkLst>
        <pc:spChg chg="mod">
          <ac:chgData name="匡宏宇" userId="6226a253-862e-4062-9583-ca90ef3a886f" providerId="ADAL" clId="{71AF4D52-CA58-4639-8722-FF8833E1C3CB}" dt="2022-10-25T09:19:47.813" v="74"/>
          <ac:spMkLst>
            <pc:docMk/>
            <pc:sldMk cId="1168133360" sldId="548"/>
            <ac:spMk id="3" creationId="{57E77CA8-6136-4DBF-B38D-4AEDD526EB2A}"/>
          </ac:spMkLst>
        </pc:spChg>
      </pc:sldChg>
      <pc:sldChg chg="modSp mod">
        <pc:chgData name="匡宏宇" userId="6226a253-862e-4062-9583-ca90ef3a886f" providerId="ADAL" clId="{71AF4D52-CA58-4639-8722-FF8833E1C3CB}" dt="2022-10-25T09:51:53.132" v="974"/>
        <pc:sldMkLst>
          <pc:docMk/>
          <pc:sldMk cId="628812690" sldId="550"/>
        </pc:sldMkLst>
        <pc:spChg chg="mod">
          <ac:chgData name="匡宏宇" userId="6226a253-862e-4062-9583-ca90ef3a886f" providerId="ADAL" clId="{71AF4D52-CA58-4639-8722-FF8833E1C3CB}" dt="2022-10-25T09:51:53.132" v="974"/>
          <ac:spMkLst>
            <pc:docMk/>
            <pc:sldMk cId="628812690" sldId="550"/>
            <ac:spMk id="13" creationId="{16DA74D8-1684-4113-983F-C00BB5BA3033}"/>
          </ac:spMkLst>
        </pc:spChg>
      </pc:sldChg>
      <pc:sldChg chg="modSp mod">
        <pc:chgData name="匡宏宇" userId="6226a253-862e-4062-9583-ca90ef3a886f" providerId="ADAL" clId="{71AF4D52-CA58-4639-8722-FF8833E1C3CB}" dt="2022-10-25T09:33:12.909" v="454"/>
        <pc:sldMkLst>
          <pc:docMk/>
          <pc:sldMk cId="1413664279" sldId="551"/>
        </pc:sldMkLst>
        <pc:spChg chg="mod">
          <ac:chgData name="匡宏宇" userId="6226a253-862e-4062-9583-ca90ef3a886f" providerId="ADAL" clId="{71AF4D52-CA58-4639-8722-FF8833E1C3CB}" dt="2022-10-25T09:29:45.359" v="115"/>
          <ac:spMkLst>
            <pc:docMk/>
            <pc:sldMk cId="1413664279" sldId="551"/>
            <ac:spMk id="5" creationId="{1BCD0FBB-3CE2-49E0-883F-8F0B5E9F8C9D}"/>
          </ac:spMkLst>
        </pc:spChg>
        <pc:spChg chg="mod">
          <ac:chgData name="匡宏宇" userId="6226a253-862e-4062-9583-ca90ef3a886f" providerId="ADAL" clId="{71AF4D52-CA58-4639-8722-FF8833E1C3CB}" dt="2022-10-25T09:33:12.909" v="454"/>
          <ac:spMkLst>
            <pc:docMk/>
            <pc:sldMk cId="1413664279" sldId="551"/>
            <ac:spMk id="9" creationId="{2C6B2994-9482-4688-BA33-0ACB8F3E1B2D}"/>
          </ac:spMkLst>
        </pc:spChg>
        <pc:spChg chg="mod">
          <ac:chgData name="匡宏宇" userId="6226a253-862e-4062-9583-ca90ef3a886f" providerId="ADAL" clId="{71AF4D52-CA58-4639-8722-FF8833E1C3CB}" dt="2022-10-25T09:32:47.521" v="341" actId="14100"/>
          <ac:spMkLst>
            <pc:docMk/>
            <pc:sldMk cId="1413664279" sldId="551"/>
            <ac:spMk id="10" creationId="{2F16E5EC-D4B5-4E16-98A5-2F8F323733CA}"/>
          </ac:spMkLst>
        </pc:spChg>
      </pc:sldChg>
      <pc:sldChg chg="modSp mod">
        <pc:chgData name="匡宏宇" userId="6226a253-862e-4062-9583-ca90ef3a886f" providerId="ADAL" clId="{71AF4D52-CA58-4639-8722-FF8833E1C3CB}" dt="2022-10-25T09:36:21.664" v="629" actId="207"/>
        <pc:sldMkLst>
          <pc:docMk/>
          <pc:sldMk cId="3604533522" sldId="557"/>
        </pc:sldMkLst>
        <pc:spChg chg="mod">
          <ac:chgData name="匡宏宇" userId="6226a253-862e-4062-9583-ca90ef3a886f" providerId="ADAL" clId="{71AF4D52-CA58-4639-8722-FF8833E1C3CB}" dt="2022-10-25T09:36:21.664" v="629" actId="207"/>
          <ac:spMkLst>
            <pc:docMk/>
            <pc:sldMk cId="3604533522" sldId="557"/>
            <ac:spMk id="3" creationId="{04F17EF4-F8F6-470E-9F29-51675A0B9CDF}"/>
          </ac:spMkLst>
        </pc:spChg>
      </pc:sldChg>
      <pc:sldChg chg="modSp mod">
        <pc:chgData name="匡宏宇" userId="6226a253-862e-4062-9583-ca90ef3a886f" providerId="ADAL" clId="{71AF4D52-CA58-4639-8722-FF8833E1C3CB}" dt="2022-10-25T09:58:05.535" v="1061"/>
        <pc:sldMkLst>
          <pc:docMk/>
          <pc:sldMk cId="2524265986" sldId="558"/>
        </pc:sldMkLst>
        <pc:spChg chg="mod">
          <ac:chgData name="匡宏宇" userId="6226a253-862e-4062-9583-ca90ef3a886f" providerId="ADAL" clId="{71AF4D52-CA58-4639-8722-FF8833E1C3CB}" dt="2022-10-25T09:58:05.535" v="1061"/>
          <ac:spMkLst>
            <pc:docMk/>
            <pc:sldMk cId="2524265986" sldId="558"/>
            <ac:spMk id="3" creationId="{F1F7D935-22B2-4DBB-9A90-6414E3589492}"/>
          </ac:spMkLst>
        </pc:spChg>
      </pc:sldChg>
      <pc:sldChg chg="modSp mod">
        <pc:chgData name="匡宏宇" userId="6226a253-862e-4062-9583-ca90ef3a886f" providerId="ADAL" clId="{71AF4D52-CA58-4639-8722-FF8833E1C3CB}" dt="2022-10-25T09:51:02.023" v="929"/>
        <pc:sldMkLst>
          <pc:docMk/>
          <pc:sldMk cId="4133313242" sldId="559"/>
        </pc:sldMkLst>
        <pc:spChg chg="mod">
          <ac:chgData name="匡宏宇" userId="6226a253-862e-4062-9583-ca90ef3a886f" providerId="ADAL" clId="{71AF4D52-CA58-4639-8722-FF8833E1C3CB}" dt="2022-10-25T09:51:02.023" v="929"/>
          <ac:spMkLst>
            <pc:docMk/>
            <pc:sldMk cId="4133313242" sldId="559"/>
            <ac:spMk id="3" creationId="{4BE1CCF1-DE10-4BAF-BA51-54FF2189CB4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1E219-EE3A-4357-9C3E-0D8AD5C7C047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99706-C4D1-4FF8-8B89-C69F4DECDA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055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为了尽快收割智商税，“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YaHei"/>
              </a:rPr>
              <a:t>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飞养宫宝”的经销商粤苏科技找到了蜂群文化。这家公司专做微博营销号，“我的前任是极品”“留几手”等超级账号，当然也包括这次的主人公“张雨涵”的账号。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张雨涵营销团队一顿操作，落地微博中的视频被观看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YaHei"/>
              </a:rPr>
              <a:t>350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多万次，评论数千条，结果通过微博来店铺的流量为零，微博中嵌入的优惠券只领出去两张，据说还是自己人领的。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事情到了这一步，他们才发现这个数据是假的，是刷出来的。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按理说，一家制售“黑五类”（药品、医疗器械、丰胸、减肥、增高）智商税产品的企业，遇到刷量骗子，为了避免事态扩大通常会选择私下处理，或者计入产品的沉没成本另起高楼。毕竟对于这类产品来说，利润足够丰厚，能忽悠一个是一个，没必要为了几万块推广费大动干戈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只是这个粤苏科技可能智商税产品卖多了，把自己的智商也卖出去了。他们就在网上大张旗鼓得闹。于是舆论骤起，拔出萝卜带出泥，没偷着鸡蛋糊了一手鸡屎。网友反倒同情起刷量骗子蜂群文化来。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还有网友不无调侃的说，“人家（蜂群）微博报价才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YaHei"/>
              </a:rPr>
              <a:t>3000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元，去掉微博抽成的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YaHei"/>
              </a:rPr>
              <a:t>30%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，自己才拿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YaHei"/>
              </a:rPr>
              <a:t>2100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，这么点钱还要刷量、刷评论，挣得纯粹是辛苦钱”。</a:t>
            </a: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YaHei"/>
              </a:rPr>
              <a:t>17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号，蜂群文化也辟谣说，我们并未承诺转化率的问题。言下之意你产品卖不出去不怪产品怪我们推广，这锅我们不能背。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微博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YaHei"/>
              </a:rPr>
              <a:t>CEO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王高飞除了辟谣之外也给微博官方推广打起了广告：“来官方投放啊，什么数据都有（何必找假网红刷量）”。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99706-C4D1-4FF8-8B89-C69F4DECDA4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315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99706-C4D1-4FF8-8B89-C69F4DECDA4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16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99706-C4D1-4FF8-8B89-C69F4DECDA4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957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6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087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66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22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03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35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925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983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07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56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96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89CE9-C62E-40D6-8535-59946506BED7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54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B9E62-CBA1-4C64-A838-7A0A51514E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需求与商业模式创新</a:t>
            </a:r>
            <a:br>
              <a:rPr lang="en-US" altLang="zh-CN" dirty="0"/>
            </a:br>
            <a:r>
              <a:rPr lang="zh-CN" altLang="en-US" dirty="0"/>
              <a:t>第五章 商业模式战略</a:t>
            </a:r>
            <a:br>
              <a:rPr lang="en-US" altLang="zh-CN" dirty="0"/>
            </a:br>
            <a:r>
              <a:rPr lang="zh-CN" altLang="en-US" dirty="0"/>
              <a:t>评估商业模式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779963-499D-47D6-B7A6-8DA42E7796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软件学院 </a:t>
            </a:r>
            <a:r>
              <a:rPr lang="en-US" altLang="zh-CN" dirty="0"/>
              <a:t>– </a:t>
            </a:r>
            <a:r>
              <a:rPr lang="zh-CN" altLang="en-US" dirty="0"/>
              <a:t>匡宏宇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5874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19FE6-8FE3-44FE-87A4-4DE7A2259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3225248" cy="99417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02FC4B-AA4C-46E2-9639-341705AD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9508"/>
            <a:ext cx="4152527" cy="26416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3C80CB-3F01-4D8C-B92D-09307347B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031" y="44505"/>
            <a:ext cx="5216969" cy="32635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4AB24E-898A-4F9C-B056-7EC96F8C7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64"/>
            <a:ext cx="4505443" cy="2521744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4FCCA8A-F13E-46A3-A5A6-DF1D32674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34528" y="4086509"/>
            <a:ext cx="5809472" cy="27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0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37D90-0A04-40A4-9F09-D748B380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SW</a:t>
            </a:r>
            <a:r>
              <a:rPr lang="en-US" altLang="zh-CN" dirty="0"/>
              <a:t>OT</a:t>
            </a:r>
            <a:r>
              <a:rPr lang="zh-CN" altLang="en-US" dirty="0"/>
              <a:t>：基础设施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AAB846-0162-4710-993B-B5E25F269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52394"/>
            <a:ext cx="7886700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6489DE-155D-4A1D-A0A5-29021FD44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295"/>
            <a:ext cx="9144000" cy="47213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CD0FBB-3CE2-49E0-883F-8F0B5E9F8C9D}"/>
              </a:ext>
            </a:extLst>
          </p:cNvPr>
          <p:cNvSpPr/>
          <p:nvPr/>
        </p:nvSpPr>
        <p:spPr>
          <a:xfrm>
            <a:off x="3925078" y="2531989"/>
            <a:ext cx="2108718" cy="439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产品周期性、供应链控制社区团购：“计划换价格”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3F760A-33BE-4469-B81F-FC8ABCC69F67}"/>
              </a:ext>
            </a:extLst>
          </p:cNvPr>
          <p:cNvSpPr/>
          <p:nvPr/>
        </p:nvSpPr>
        <p:spPr>
          <a:xfrm>
            <a:off x="3548270" y="2122000"/>
            <a:ext cx="2638839" cy="3607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模式独特</a:t>
            </a:r>
            <a:r>
              <a:rPr lang="en-US" altLang="zh-CN" sz="1350" dirty="0"/>
              <a:t>=&gt;</a:t>
            </a:r>
            <a:r>
              <a:rPr lang="zh-CN" altLang="en-US" sz="1350" dirty="0"/>
              <a:t>客户忠诚</a:t>
            </a:r>
            <a:r>
              <a:rPr lang="en-US" altLang="zh-CN" sz="1350" dirty="0"/>
              <a:t>=&gt;</a:t>
            </a:r>
            <a:r>
              <a:rPr lang="zh-CN" altLang="en-US" sz="1350" dirty="0"/>
              <a:t>技术壁垒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70DB32-4E41-4BB6-B9CD-23CBDF9F1D3E}"/>
              </a:ext>
            </a:extLst>
          </p:cNvPr>
          <p:cNvSpPr/>
          <p:nvPr/>
        </p:nvSpPr>
        <p:spPr>
          <a:xfrm>
            <a:off x="3555724" y="2993188"/>
            <a:ext cx="1326874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正例：钉钉保障中小学教学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519BEC-1E11-41AD-B364-D216DABED5C4}"/>
              </a:ext>
            </a:extLst>
          </p:cNvPr>
          <p:cNvSpPr/>
          <p:nvPr/>
        </p:nvSpPr>
        <p:spPr>
          <a:xfrm>
            <a:off x="4904962" y="2985734"/>
            <a:ext cx="1572867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反例：网易严选</a:t>
            </a:r>
            <a:r>
              <a:rPr lang="en-US" altLang="zh-CN" sz="1350" dirty="0"/>
              <a:t>12</a:t>
            </a:r>
            <a:r>
              <a:rPr lang="zh-CN" altLang="en-US" sz="1350" dirty="0"/>
              <a:t>天后发货的口罩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6B2994-9482-4688-BA33-0ACB8F3E1B2D}"/>
              </a:ext>
            </a:extLst>
          </p:cNvPr>
          <p:cNvSpPr/>
          <p:nvPr/>
        </p:nvSpPr>
        <p:spPr>
          <a:xfrm>
            <a:off x="3998443" y="3557098"/>
            <a:ext cx="1887578" cy="9909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场景的</a:t>
            </a:r>
            <a:r>
              <a:rPr lang="en-US" altLang="zh-CN" sz="1350" dirty="0"/>
              <a:t>IP</a:t>
            </a:r>
            <a:r>
              <a:rPr lang="zh-CN" altLang="en-US" sz="1350" dirty="0"/>
              <a:t>：业务场景独特性与排他性的打造与传递，支撑的核心资源是否充足、稳固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F16E5EC-D4B5-4E16-98A5-2F8F323733CA}"/>
              </a:ext>
            </a:extLst>
          </p:cNvPr>
          <p:cNvSpPr/>
          <p:nvPr/>
        </p:nvSpPr>
        <p:spPr>
          <a:xfrm>
            <a:off x="3440920" y="4744665"/>
            <a:ext cx="3036909" cy="439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核心业务</a:t>
            </a:r>
            <a:r>
              <a:rPr lang="en-US" altLang="zh-CN" sz="1350" dirty="0"/>
              <a:t>/</a:t>
            </a:r>
            <a:r>
              <a:rPr lang="zh-CN" altLang="en-US" sz="1350" dirty="0"/>
              <a:t>其它业务，是否构成高效多边平台，动态调整自有与外包比例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F16808-D131-417B-8524-291EC4F6B6C2}"/>
              </a:ext>
            </a:extLst>
          </p:cNvPr>
          <p:cNvSpPr/>
          <p:nvPr/>
        </p:nvSpPr>
        <p:spPr>
          <a:xfrm>
            <a:off x="3440920" y="5704635"/>
            <a:ext cx="1434223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哈啰与阿里（支付宝</a:t>
            </a:r>
            <a:r>
              <a:rPr lang="en-US" altLang="zh-CN" sz="1350" dirty="0"/>
              <a:t>+</a:t>
            </a:r>
            <a:r>
              <a:rPr lang="zh-CN" altLang="en-US" sz="1350" dirty="0"/>
              <a:t>永安行）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A0B7F57-0FDF-4977-9973-A936220C5BAA}"/>
              </a:ext>
            </a:extLst>
          </p:cNvPr>
          <p:cNvSpPr/>
          <p:nvPr/>
        </p:nvSpPr>
        <p:spPr>
          <a:xfrm>
            <a:off x="4814596" y="5712089"/>
            <a:ext cx="1663233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/>
              <a:t>ofo</a:t>
            </a:r>
            <a:r>
              <a:rPr lang="zh-CN" altLang="en-US" sz="1350" dirty="0"/>
              <a:t>戴威与程维、朱啸虎、腾讯的矛盾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C95B1EA-E923-4762-A423-30F67CCB539A}"/>
              </a:ext>
            </a:extLst>
          </p:cNvPr>
          <p:cNvSpPr/>
          <p:nvPr/>
        </p:nvSpPr>
        <p:spPr>
          <a:xfrm>
            <a:off x="3406638" y="5209741"/>
            <a:ext cx="1535594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B</a:t>
            </a:r>
            <a:r>
              <a:rPr lang="zh-CN" altLang="en-US" sz="1350" dirty="0"/>
              <a:t>站：把握年轻人，睿总协调各合作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4445C4-6EB3-423F-A9D8-EA4163FCE8A4}"/>
              </a:ext>
            </a:extLst>
          </p:cNvPr>
          <p:cNvSpPr/>
          <p:nvPr/>
        </p:nvSpPr>
        <p:spPr>
          <a:xfrm>
            <a:off x="4942232" y="5217195"/>
            <a:ext cx="1535597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/>
              <a:t>Acfun</a:t>
            </a:r>
            <a:r>
              <a:rPr lang="zh-CN" altLang="en-US" sz="1350" dirty="0"/>
              <a:t>：缺乏运营，投资方不专注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3D471DF-67D0-9F31-CF02-1DFA19E9ABA3}"/>
              </a:ext>
            </a:extLst>
          </p:cNvPr>
          <p:cNvSpPr/>
          <p:nvPr/>
        </p:nvSpPr>
        <p:spPr>
          <a:xfrm>
            <a:off x="133350" y="6106887"/>
            <a:ext cx="8902700" cy="6368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核心资源的排他性、可预测性、时效性；关键业务的独特性与完成质量；自身是否聚焦且能与重要合作伙伴展开良好合作</a:t>
            </a:r>
          </a:p>
        </p:txBody>
      </p:sp>
    </p:spTree>
    <p:extLst>
      <p:ext uri="{BB962C8B-B14F-4D97-AF65-F5344CB8AC3E}">
        <p14:creationId xmlns:p14="http://schemas.microsoft.com/office/powerpoint/2010/main" val="141366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60CE7-EE5A-4748-B6B6-2EBA3C340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192" y="416768"/>
            <a:ext cx="2612571" cy="693036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SWO</a:t>
            </a:r>
            <a:r>
              <a:rPr lang="en-US" altLang="zh-CN" sz="3200" b="1" dirty="0">
                <a:solidFill>
                  <a:srgbClr val="FF0000"/>
                </a:solidFill>
              </a:rPr>
              <a:t>T</a:t>
            </a:r>
            <a:r>
              <a:rPr lang="zh-CN" altLang="en-US" sz="3200" dirty="0"/>
              <a:t>：评估</a:t>
            </a:r>
            <a:r>
              <a:rPr lang="zh-CN" altLang="en-US" sz="3200" b="1" dirty="0">
                <a:solidFill>
                  <a:srgbClr val="FF0000"/>
                </a:solidFill>
              </a:rPr>
              <a:t>威胁</a:t>
            </a:r>
            <a:r>
              <a:rPr lang="zh-CN" altLang="en-US" sz="3200" dirty="0"/>
              <a:t> </a:t>
            </a:r>
            <a:r>
              <a:rPr lang="en-US" altLang="zh-CN" sz="3200" dirty="0"/>
              <a:t>– </a:t>
            </a:r>
            <a:r>
              <a:rPr lang="zh-CN" altLang="en-US" sz="3200" dirty="0"/>
              <a:t>价值主张</a:t>
            </a:r>
            <a:r>
              <a:rPr lang="en-US" altLang="zh-CN" sz="3200" dirty="0"/>
              <a:t>&amp;</a:t>
            </a:r>
            <a:r>
              <a:rPr lang="zh-CN" altLang="en-US" sz="3200" dirty="0"/>
              <a:t>成本收入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5E2DE6-F73C-6CBC-D422-BB00358CD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" y="179408"/>
            <a:ext cx="6620719" cy="667859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EB542B8-598A-CA74-F858-ABBC98545096}"/>
              </a:ext>
            </a:extLst>
          </p:cNvPr>
          <p:cNvSpPr/>
          <p:nvPr/>
        </p:nvSpPr>
        <p:spPr>
          <a:xfrm>
            <a:off x="4433391" y="901960"/>
            <a:ext cx="2010951" cy="4939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被国产新能源车击败的合资燃油车（</a:t>
            </a:r>
            <a:r>
              <a:rPr lang="en-US" altLang="zh-CN" sz="1350" dirty="0"/>
              <a:t>10-20w</a:t>
            </a:r>
            <a:r>
              <a:rPr lang="zh-CN" altLang="en-US" sz="1350" dirty="0"/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8EAE23A-C76A-8A82-1CB7-5A69A12919F8}"/>
              </a:ext>
            </a:extLst>
          </p:cNvPr>
          <p:cNvSpPr/>
          <p:nvPr/>
        </p:nvSpPr>
        <p:spPr>
          <a:xfrm>
            <a:off x="4433386" y="1473833"/>
            <a:ext cx="2010951" cy="8100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更省油、配置更高、服务更好的国产增程车</a:t>
            </a:r>
            <a:endParaRPr lang="en-US" altLang="zh-CN" sz="1350" dirty="0"/>
          </a:p>
          <a:p>
            <a:pPr algn="ctr"/>
            <a:r>
              <a:rPr lang="zh-CN" altLang="en-US" sz="1350" dirty="0"/>
              <a:t>被</a:t>
            </a:r>
            <a:r>
              <a:rPr lang="en-US" altLang="zh-CN" sz="1350" dirty="0"/>
              <a:t>PDD</a:t>
            </a:r>
            <a:r>
              <a:rPr lang="zh-CN" altLang="en-US" sz="1350" dirty="0"/>
              <a:t>（正品低价）威胁的</a:t>
            </a:r>
            <a:r>
              <a:rPr lang="en-US" altLang="zh-CN" sz="1350" dirty="0"/>
              <a:t>JD</a:t>
            </a:r>
            <a:r>
              <a:rPr lang="zh-CN" altLang="en-US" sz="1350" dirty="0"/>
              <a:t>（正品保障）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AE87A2-8883-D9D7-D00B-04D03C906722}"/>
              </a:ext>
            </a:extLst>
          </p:cNvPr>
          <p:cNvSpPr/>
          <p:nvPr/>
        </p:nvSpPr>
        <p:spPr>
          <a:xfrm>
            <a:off x="4433389" y="3024768"/>
            <a:ext cx="2010951" cy="4939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PDD</a:t>
            </a:r>
            <a:r>
              <a:rPr lang="zh-CN" altLang="en-US" sz="1350" dirty="0"/>
              <a:t>百亿补贴对</a:t>
            </a:r>
            <a:r>
              <a:rPr lang="en-US" altLang="zh-CN" sz="1350" dirty="0"/>
              <a:t>JD</a:t>
            </a:r>
            <a:r>
              <a:rPr lang="zh-CN" altLang="en-US" sz="1350" dirty="0"/>
              <a:t>的威胁（</a:t>
            </a:r>
            <a:r>
              <a:rPr lang="en-US" altLang="zh-CN" sz="1350" dirty="0"/>
              <a:t>JD</a:t>
            </a:r>
            <a:r>
              <a:rPr lang="zh-CN" altLang="en-US" sz="1350" dirty="0"/>
              <a:t>的反击：我也来）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3B310A-41AF-401C-0956-A9EF455A9EC0}"/>
              </a:ext>
            </a:extLst>
          </p:cNvPr>
          <p:cNvSpPr/>
          <p:nvPr/>
        </p:nvSpPr>
        <p:spPr>
          <a:xfrm>
            <a:off x="4433388" y="3663338"/>
            <a:ext cx="2010951" cy="630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第九城市代理魔兽世界</a:t>
            </a:r>
            <a:endParaRPr lang="en-US" altLang="zh-CN" sz="1350" dirty="0"/>
          </a:p>
          <a:p>
            <a:pPr algn="ctr"/>
            <a:r>
              <a:rPr lang="zh-CN" altLang="en-US" sz="1350" dirty="0"/>
              <a:t>顺丰与发票合同电子化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9B57D5-3F4E-D234-72A4-20E41D6E06A1}"/>
              </a:ext>
            </a:extLst>
          </p:cNvPr>
          <p:cNvSpPr/>
          <p:nvPr/>
        </p:nvSpPr>
        <p:spPr>
          <a:xfrm>
            <a:off x="4433387" y="5079185"/>
            <a:ext cx="2010951" cy="4939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宏观经济、供应链稳定、负面事件公关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6D6A1E-A68B-2985-7425-2A693B79CC12}"/>
              </a:ext>
            </a:extLst>
          </p:cNvPr>
          <p:cNvSpPr/>
          <p:nvPr/>
        </p:nvSpPr>
        <p:spPr>
          <a:xfrm>
            <a:off x="4433387" y="5801737"/>
            <a:ext cx="2010951" cy="4939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瑞幸的无人售卖战略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7A0674A-D664-1444-DCA5-A6A2134A3A5C}"/>
              </a:ext>
            </a:extLst>
          </p:cNvPr>
          <p:cNvSpPr/>
          <p:nvPr/>
        </p:nvSpPr>
        <p:spPr>
          <a:xfrm>
            <a:off x="4433386" y="4406683"/>
            <a:ext cx="2010951" cy="4939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当前视频创作者的创作激励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B6AC0FBD-348B-B91D-A327-35C759E6416A}"/>
              </a:ext>
            </a:extLst>
          </p:cNvPr>
          <p:cNvSpPr txBox="1">
            <a:spLocks/>
          </p:cNvSpPr>
          <p:nvPr/>
        </p:nvSpPr>
        <p:spPr>
          <a:xfrm>
            <a:off x="2083348" y="269350"/>
            <a:ext cx="3875806" cy="493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7030A0"/>
                </a:solidFill>
              </a:rPr>
              <a:t>对价值主张的威胁（可替代性）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endParaRPr lang="en-US" altLang="zh-CN" sz="100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2587288C-E160-BA21-4C34-358DE70249A1}"/>
              </a:ext>
            </a:extLst>
          </p:cNvPr>
          <p:cNvSpPr txBox="1">
            <a:spLocks/>
          </p:cNvSpPr>
          <p:nvPr/>
        </p:nvSpPr>
        <p:spPr>
          <a:xfrm>
            <a:off x="2475230" y="2283875"/>
            <a:ext cx="4572491" cy="56942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300" b="1" dirty="0">
                <a:solidFill>
                  <a:srgbClr val="7030A0"/>
                </a:solidFill>
              </a:rPr>
              <a:t>对成本</a:t>
            </a:r>
            <a:r>
              <a:rPr lang="en-US" altLang="zh-CN" sz="2300" b="1" dirty="0">
                <a:solidFill>
                  <a:srgbClr val="7030A0"/>
                </a:solidFill>
              </a:rPr>
              <a:t>/</a:t>
            </a:r>
            <a:r>
              <a:rPr lang="zh-CN" altLang="en-US" sz="2300" b="1" dirty="0">
                <a:solidFill>
                  <a:srgbClr val="7030A0"/>
                </a:solidFill>
              </a:rPr>
              <a:t>收入的威胁（利润的威胁、是否单一、缩水、无法预测、无法支撑）</a:t>
            </a:r>
            <a:endParaRPr lang="en-US" altLang="zh-CN" sz="2300" b="1" dirty="0">
              <a:solidFill>
                <a:srgbClr val="7030A0"/>
              </a:solidFill>
            </a:endParaRPr>
          </a:p>
          <a:p>
            <a:endParaRPr lang="en-US" altLang="zh-CN" sz="100" dirty="0"/>
          </a:p>
        </p:txBody>
      </p:sp>
    </p:spTree>
    <p:extLst>
      <p:ext uri="{BB962C8B-B14F-4D97-AF65-F5344CB8AC3E}">
        <p14:creationId xmlns:p14="http://schemas.microsoft.com/office/powerpoint/2010/main" val="638618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107BF-AB76-4F16-92C3-7A07D7C5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60" y="91429"/>
            <a:ext cx="8864080" cy="667462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SWO</a:t>
            </a:r>
            <a:r>
              <a:rPr lang="en-US" altLang="zh-CN" sz="4000" b="1" dirty="0">
                <a:solidFill>
                  <a:srgbClr val="FF0000"/>
                </a:solidFill>
              </a:rPr>
              <a:t>T</a:t>
            </a:r>
            <a:r>
              <a:rPr lang="zh-CN" altLang="en-US" sz="4000" dirty="0"/>
              <a:t>：评估威胁 </a:t>
            </a:r>
            <a:r>
              <a:rPr lang="en-US" altLang="zh-CN" sz="4000" dirty="0"/>
              <a:t>– </a:t>
            </a:r>
            <a:r>
              <a:rPr lang="zh-CN" altLang="en-US" sz="4000" dirty="0"/>
              <a:t>基础设施</a:t>
            </a:r>
            <a:r>
              <a:rPr lang="en-US" altLang="zh-CN" sz="4000" dirty="0"/>
              <a:t>&amp;</a:t>
            </a:r>
            <a:r>
              <a:rPr lang="zh-CN" altLang="en-US" sz="4000" dirty="0"/>
              <a:t>客户界面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7D935-22B2-4DBB-9A90-6414E3589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4162" y="797475"/>
            <a:ext cx="3903308" cy="725191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客户界面上的威胁（市场竞争、渠道威胁、客户关系恶化）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8DA0A8-01B4-6B1F-270A-0F749D54E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796"/>
            <a:ext cx="9144000" cy="375840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50D7263-0B3C-9DB2-3C88-A060FC57E160}"/>
              </a:ext>
            </a:extLst>
          </p:cNvPr>
          <p:cNvSpPr/>
          <p:nvPr/>
        </p:nvSpPr>
        <p:spPr>
          <a:xfrm>
            <a:off x="2903170" y="2010840"/>
            <a:ext cx="1594186" cy="7572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网易云音乐的版权问题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E076B6-FAC3-0653-4ED2-8D9A086AECED}"/>
              </a:ext>
            </a:extLst>
          </p:cNvPr>
          <p:cNvSpPr/>
          <p:nvPr/>
        </p:nvSpPr>
        <p:spPr>
          <a:xfrm>
            <a:off x="2822303" y="2899509"/>
            <a:ext cx="1749697" cy="8589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缺牌照被关停的</a:t>
            </a:r>
            <a:r>
              <a:rPr lang="en-US" altLang="zh-CN" sz="1350" dirty="0"/>
              <a:t>A</a:t>
            </a:r>
            <a:r>
              <a:rPr lang="zh-CN" altLang="en-US" sz="1350" dirty="0"/>
              <a:t>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D8D961-2228-1D5F-E73A-F72961C7076D}"/>
              </a:ext>
            </a:extLst>
          </p:cNvPr>
          <p:cNvSpPr/>
          <p:nvPr/>
        </p:nvSpPr>
        <p:spPr>
          <a:xfrm>
            <a:off x="2903170" y="3878824"/>
            <a:ext cx="1668830" cy="1308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阿里失手</a:t>
            </a:r>
            <a:r>
              <a:rPr lang="en-US" altLang="zh-CN" sz="1400" dirty="0"/>
              <a:t>O2O</a:t>
            </a:r>
            <a:r>
              <a:rPr lang="zh-CN" altLang="en-US" sz="1400" dirty="0"/>
              <a:t>：自废武功</a:t>
            </a:r>
            <a:r>
              <a:rPr lang="en-US" altLang="zh-CN" sz="1400" dirty="0"/>
              <a:t>+</a:t>
            </a:r>
            <a:r>
              <a:rPr lang="zh-CN" altLang="en-US" sz="1400" dirty="0"/>
              <a:t>问题频出</a:t>
            </a:r>
            <a:r>
              <a:rPr lang="en-US" altLang="zh-CN" sz="1400" b="1" dirty="0"/>
              <a:t>+</a:t>
            </a:r>
            <a:r>
              <a:rPr lang="zh-CN" altLang="en-US" sz="1400" b="1" strike="sngStrike" dirty="0"/>
              <a:t>养蛊反噬</a:t>
            </a:r>
            <a:r>
              <a:rPr lang="zh-CN" altLang="en-US" sz="1400" b="1" dirty="0"/>
              <a:t>美团投靠腾讯</a:t>
            </a:r>
            <a:r>
              <a:rPr lang="en-US" altLang="zh-CN" sz="1400" b="1" dirty="0"/>
              <a:t>+</a:t>
            </a:r>
            <a:r>
              <a:rPr lang="zh-CN" altLang="en-US" sz="1400" b="1" dirty="0"/>
              <a:t>点评被美团收购</a:t>
            </a:r>
            <a:endParaRPr lang="zh-CN" altLang="en-US" sz="105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C519D9-2657-4966-9872-61B4B3FC4758}"/>
              </a:ext>
            </a:extLst>
          </p:cNvPr>
          <p:cNvSpPr/>
          <p:nvPr/>
        </p:nvSpPr>
        <p:spPr>
          <a:xfrm>
            <a:off x="7661783" y="1967297"/>
            <a:ext cx="1482217" cy="18035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千播大战的终局：为腾讯打工 </a:t>
            </a:r>
            <a:r>
              <a:rPr lang="en-US" altLang="zh-CN" sz="1350" dirty="0"/>
              <a:t>– </a:t>
            </a:r>
            <a:r>
              <a:rPr lang="zh-CN" altLang="en-US" sz="1350" dirty="0"/>
              <a:t>游戏直播的必然、游戏直播的授权源自游戏版权方、腾讯是最大的游戏版权方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BD9830D-8283-E9D2-DBF1-4AE92E765874}"/>
              </a:ext>
            </a:extLst>
          </p:cNvPr>
          <p:cNvSpPr/>
          <p:nvPr/>
        </p:nvSpPr>
        <p:spPr>
          <a:xfrm>
            <a:off x="7644677" y="3878824"/>
            <a:ext cx="1482217" cy="4070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i="1" dirty="0"/>
              <a:t>被举报导致下架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02C584D-AEF6-9543-E54B-BE7E8C252298}"/>
              </a:ext>
            </a:extLst>
          </p:cNvPr>
          <p:cNvSpPr/>
          <p:nvPr/>
        </p:nvSpPr>
        <p:spPr>
          <a:xfrm>
            <a:off x="7644677" y="4358266"/>
            <a:ext cx="1482217" cy="4070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传统体育在新世代中的失势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A79162-5652-40B8-1C0E-9340E28D100A}"/>
              </a:ext>
            </a:extLst>
          </p:cNvPr>
          <p:cNvSpPr/>
          <p:nvPr/>
        </p:nvSpPr>
        <p:spPr>
          <a:xfrm>
            <a:off x="7644676" y="4816327"/>
            <a:ext cx="1482217" cy="4070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i="1" dirty="0"/>
              <a:t>失败的品牌代言偶像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E21D02D-441E-7580-20F9-CBEBDE824322}"/>
              </a:ext>
            </a:extLst>
          </p:cNvPr>
          <p:cNvSpPr txBox="1">
            <a:spLocks/>
          </p:cNvSpPr>
          <p:nvPr/>
        </p:nvSpPr>
        <p:spPr>
          <a:xfrm>
            <a:off x="248324" y="844739"/>
            <a:ext cx="3700754" cy="6393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7030A0"/>
                </a:solidFill>
              </a:rPr>
              <a:t>对基础设施的威胁（供应不足、干扰、合作关系波动）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endParaRPr lang="en-US" altLang="zh-CN" sz="100" dirty="0"/>
          </a:p>
        </p:txBody>
      </p:sp>
    </p:spTree>
    <p:extLst>
      <p:ext uri="{BB962C8B-B14F-4D97-AF65-F5344CB8AC3E}">
        <p14:creationId xmlns:p14="http://schemas.microsoft.com/office/powerpoint/2010/main" val="2524265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E692A-FD2E-4B95-B05C-FE9E3F6E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0" y="441649"/>
            <a:ext cx="4267200" cy="880255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SW</a:t>
            </a:r>
            <a:r>
              <a:rPr lang="en-US" altLang="zh-CN" sz="4000" dirty="0">
                <a:solidFill>
                  <a:srgbClr val="FF0000"/>
                </a:solidFill>
              </a:rPr>
              <a:t>O</a:t>
            </a:r>
            <a:r>
              <a:rPr lang="en-US" altLang="zh-CN" sz="4000" dirty="0"/>
              <a:t>T</a:t>
            </a:r>
            <a:r>
              <a:rPr lang="zh-CN" altLang="en-US" sz="4000" dirty="0"/>
              <a:t>：评估机会 </a:t>
            </a:r>
            <a:r>
              <a:rPr lang="en-US" altLang="zh-CN" sz="4000" dirty="0"/>
              <a:t>– </a:t>
            </a:r>
            <a:r>
              <a:rPr lang="zh-CN" altLang="en-US" sz="4000" dirty="0"/>
              <a:t>价值主张</a:t>
            </a:r>
            <a:r>
              <a:rPr lang="en-US" altLang="zh-CN" sz="4000" dirty="0"/>
              <a:t>&amp;</a:t>
            </a:r>
            <a:r>
              <a:rPr lang="zh-CN" altLang="en-US" sz="4000" dirty="0"/>
              <a:t>成本收入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A28929-EDF8-B6B6-68F2-6148406A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602" y="-1"/>
            <a:ext cx="4433455" cy="68580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330762-CA99-4093-AEC6-430B3B7F6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3863613"/>
            <a:ext cx="9143999" cy="246423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zh-CN" altLang="en-US" sz="2600" b="1" dirty="0">
                <a:solidFill>
                  <a:srgbClr val="7030A0"/>
                </a:solidFill>
              </a:rPr>
              <a:t>价值主张中的机会（整合、服务化与拓展）</a:t>
            </a:r>
            <a:endParaRPr lang="en-US" altLang="zh-CN" sz="2600" b="1" dirty="0">
              <a:solidFill>
                <a:srgbClr val="7030A0"/>
              </a:solidFill>
            </a:endParaRPr>
          </a:p>
          <a:p>
            <a:pPr lvl="1"/>
            <a:r>
              <a:rPr lang="en-US" altLang="zh-CN" dirty="0"/>
              <a:t>VP</a:t>
            </a:r>
            <a:r>
              <a:rPr lang="zh-CN" altLang="en-US" dirty="0"/>
              <a:t>：</a:t>
            </a:r>
            <a:r>
              <a:rPr lang="zh-CN" altLang="en-US" b="1" dirty="0"/>
              <a:t>产品与服务能否整合，产品能否服务化？</a:t>
            </a:r>
            <a:r>
              <a:rPr lang="zh-CN" altLang="en-US" dirty="0"/>
              <a:t>（</a:t>
            </a:r>
            <a:r>
              <a:rPr lang="en-US" altLang="zh-CN" dirty="0" err="1"/>
              <a:t>chatGPT</a:t>
            </a:r>
            <a:r>
              <a:rPr lang="en-US" altLang="zh-CN" dirty="0"/>
              <a:t> + Office/Bing -&gt; </a:t>
            </a:r>
            <a:r>
              <a:rPr lang="zh-CN" altLang="en-US" dirty="0"/>
              <a:t>正面挑战</a:t>
            </a:r>
            <a:r>
              <a:rPr lang="en-US" altLang="zh-CN" dirty="0"/>
              <a:t>Google.com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b="1" dirty="0"/>
              <a:t>价值主张的补充和外延？</a:t>
            </a:r>
            <a:r>
              <a:rPr lang="zh-CN" altLang="en-US" dirty="0"/>
              <a:t>（谷歌的安卓 </a:t>
            </a:r>
            <a:r>
              <a:rPr lang="en-US" altLang="zh-CN" dirty="0"/>
              <a:t>&amp; B</a:t>
            </a:r>
            <a:r>
              <a:rPr lang="zh-CN" altLang="en-US" dirty="0"/>
              <a:t>站的漫画）</a:t>
            </a:r>
            <a:endParaRPr lang="en-US" altLang="zh-CN" dirty="0"/>
          </a:p>
          <a:p>
            <a:pPr lvl="1"/>
            <a:r>
              <a:rPr lang="zh-CN" altLang="en-US" b="1" dirty="0"/>
              <a:t>满足客户的额外需求或其它可做的工作？</a:t>
            </a:r>
            <a:r>
              <a:rPr lang="zh-CN" altLang="en-US" dirty="0"/>
              <a:t>（海尔能洗红薯的洗衣机）</a:t>
            </a:r>
            <a:endParaRPr lang="en-US" altLang="zh-CN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890E4CC-3A7F-002A-37FC-D28B5F4019C4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9143999" cy="3421964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00" dirty="0"/>
          </a:p>
          <a:p>
            <a:r>
              <a:rPr lang="zh-CN" altLang="en-US" sz="2600" b="1" dirty="0">
                <a:solidFill>
                  <a:srgbClr val="7030A0"/>
                </a:solidFill>
              </a:rPr>
              <a:t>成本</a:t>
            </a:r>
            <a:r>
              <a:rPr lang="en-US" altLang="zh-CN" sz="2600" b="1" dirty="0">
                <a:solidFill>
                  <a:srgbClr val="7030A0"/>
                </a:solidFill>
              </a:rPr>
              <a:t>/</a:t>
            </a:r>
            <a:r>
              <a:rPr lang="zh-CN" altLang="en-US" sz="2600" b="1" dirty="0">
                <a:solidFill>
                  <a:srgbClr val="7030A0"/>
                </a:solidFill>
              </a:rPr>
              <a:t>收入中的机会（可重复、交叉销售、开源节流）</a:t>
            </a:r>
            <a:endParaRPr lang="en-US" altLang="zh-CN" sz="2600" b="1" dirty="0">
              <a:solidFill>
                <a:srgbClr val="7030A0"/>
              </a:solidFill>
            </a:endParaRPr>
          </a:p>
          <a:p>
            <a:pPr lvl="1"/>
            <a:r>
              <a:rPr lang="en-US" altLang="zh-CN" dirty="0"/>
              <a:t>R$</a:t>
            </a:r>
            <a:r>
              <a:rPr lang="zh-CN" altLang="en-US" dirty="0"/>
              <a:t>：重复性收入代替一次性收入（会员自动续费）、寻找额外买单元素与交叉销售的机会（套餐与</a:t>
            </a:r>
            <a:r>
              <a:rPr lang="en-US" altLang="zh-CN" dirty="0"/>
              <a:t>B</a:t>
            </a:r>
            <a:r>
              <a:rPr lang="zh-CN" altLang="en-US" dirty="0"/>
              <a:t>站影视）、新的收益来源（</a:t>
            </a:r>
            <a:r>
              <a:rPr lang="en-US" altLang="zh-CN" dirty="0"/>
              <a:t>B</a:t>
            </a:r>
            <a:r>
              <a:rPr lang="zh-CN" altLang="en-US" dirty="0"/>
              <a:t>站会员购、花火平台、</a:t>
            </a:r>
            <a:r>
              <a:rPr lang="zh-CN" altLang="en-US" b="1" dirty="0"/>
              <a:t>线下授权火锅</a:t>
            </a:r>
            <a:r>
              <a:rPr lang="en-US" altLang="zh-CN" b="1" dirty="0"/>
              <a:t>+</a:t>
            </a:r>
            <a:r>
              <a:rPr lang="zh-CN" altLang="en-US" b="1" dirty="0"/>
              <a:t>烧烤</a:t>
            </a:r>
            <a:r>
              <a:rPr lang="zh-CN" altLang="en-US" dirty="0"/>
              <a:t>）、能否提价（共享单车与瑞幸的</a:t>
            </a:r>
            <a:r>
              <a:rPr lang="zh-CN" altLang="en-US" b="1" dirty="0">
                <a:solidFill>
                  <a:srgbClr val="FF0000"/>
                </a:solidFill>
              </a:rPr>
              <a:t>涨价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交叉销售，通过客户关系管理发现现有顾客的多种需求，并通过满足其需求而销售多种相关服务或产品的一种新兴营销方式</a:t>
            </a:r>
            <a:endParaRPr lang="en-US" altLang="zh-CN" dirty="0"/>
          </a:p>
          <a:p>
            <a:pPr lvl="1"/>
            <a:r>
              <a:rPr lang="en-US" altLang="zh-CN" dirty="0"/>
              <a:t>C$</a:t>
            </a:r>
            <a:r>
              <a:rPr lang="zh-CN" altLang="en-US" dirty="0"/>
              <a:t>：成本削减（</a:t>
            </a:r>
            <a:r>
              <a:rPr lang="zh-CN" altLang="en-US" b="1" dirty="0"/>
              <a:t>全要素生产率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191919"/>
                </a:solidFill>
                <a:latin typeface="PingFang SC"/>
              </a:rPr>
              <a:t>劳动、资本、原材料、能源等所有生产要素，决定不同经济体增长差异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sz="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216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" grpId="1" uiExpand="1" build="p" animBg="1"/>
      <p:bldP spid="4" grpId="0" uiExpand="1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32243C-BB76-5413-F4B3-FD4051BAB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36" y="0"/>
            <a:ext cx="8503181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80AFC58-0035-4453-AEDC-6E242011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83" y="46224"/>
            <a:ext cx="8851641" cy="467470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altLang="zh-CN" sz="4000" dirty="0"/>
              <a:t>SW</a:t>
            </a:r>
            <a:r>
              <a:rPr lang="en-US" altLang="zh-CN" sz="4000" dirty="0">
                <a:solidFill>
                  <a:srgbClr val="FF0000"/>
                </a:solidFill>
              </a:rPr>
              <a:t>O</a:t>
            </a:r>
            <a:r>
              <a:rPr lang="en-US" altLang="zh-CN" sz="4000" dirty="0"/>
              <a:t>T</a:t>
            </a:r>
            <a:r>
              <a:rPr lang="zh-CN" altLang="en-US" sz="4000" dirty="0"/>
              <a:t>：评估机会 </a:t>
            </a:r>
            <a:r>
              <a:rPr lang="en-US" altLang="zh-CN" sz="4000" dirty="0"/>
              <a:t>– </a:t>
            </a:r>
            <a:r>
              <a:rPr lang="zh-CN" altLang="en-US" sz="4000" dirty="0"/>
              <a:t>基础设施</a:t>
            </a:r>
            <a:r>
              <a:rPr lang="en-US" altLang="zh-CN" sz="4000" dirty="0"/>
              <a:t>&amp;</a:t>
            </a:r>
            <a:r>
              <a:rPr lang="zh-CN" altLang="en-US" sz="4000" dirty="0"/>
              <a:t>客户界面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E1CCF1-DE10-4BAF-BA51-54FF2189C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439" y="621910"/>
            <a:ext cx="4426568" cy="615887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zh-CN" altLang="en-US" sz="2600" b="1" dirty="0">
                <a:solidFill>
                  <a:srgbClr val="7030A0"/>
                </a:solidFill>
              </a:rPr>
              <a:t>基础设施中的机会（强化核心、减轻负担、转让闲置）</a:t>
            </a:r>
            <a:endParaRPr lang="en-US" altLang="zh-CN" sz="2600" b="1" dirty="0">
              <a:solidFill>
                <a:srgbClr val="7030A0"/>
              </a:solidFill>
            </a:endParaRPr>
          </a:p>
          <a:p>
            <a:pPr lvl="1"/>
            <a:r>
              <a:rPr lang="en-US" altLang="zh-CN" dirty="0"/>
              <a:t>KR</a:t>
            </a:r>
            <a:r>
              <a:rPr lang="zh-CN" altLang="en-US" dirty="0"/>
              <a:t>：核心资源的降本、外包、强化、转让（</a:t>
            </a:r>
            <a:r>
              <a:rPr lang="zh-CN" altLang="en-US" i="1" dirty="0"/>
              <a:t>降本增效、技术壁垒、技术转让</a:t>
            </a:r>
            <a:r>
              <a:rPr lang="zh-CN" altLang="en-US" dirty="0"/>
              <a:t>，可口可乐灌装厂的自营与外包）</a:t>
            </a:r>
            <a:endParaRPr lang="en-US" altLang="zh-CN" dirty="0"/>
          </a:p>
          <a:p>
            <a:pPr lvl="1"/>
            <a:r>
              <a:rPr lang="en-US" altLang="zh-CN" dirty="0"/>
              <a:t>KA</a:t>
            </a:r>
            <a:r>
              <a:rPr lang="zh-CN" altLang="en-US" dirty="0"/>
              <a:t>：标准化、</a:t>
            </a:r>
            <a:r>
              <a:rPr lang="en-US" altLang="zh-CN" dirty="0"/>
              <a:t>IT</a:t>
            </a:r>
            <a:r>
              <a:rPr lang="zh-CN" altLang="en-US" dirty="0"/>
              <a:t>技术带来的整体效率提升（海尔设计团队的微服务化，实体产业的互联网化，</a:t>
            </a:r>
            <a:r>
              <a:rPr lang="zh-CN" altLang="en-US" i="1" dirty="0"/>
              <a:t>机构组织的扁平化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KP</a:t>
            </a:r>
            <a:r>
              <a:rPr lang="zh-CN" altLang="en-US" dirty="0"/>
              <a:t>：外包与核心业务聚焦、交叉销售与更好的客户连接、价值主张补充（荣耀的剥离与米家化、联名款</a:t>
            </a:r>
            <a:r>
              <a:rPr lang="zh-CN" altLang="en-US" i="1" strike="sngStrike" dirty="0"/>
              <a:t>原神杀疯了</a:t>
            </a:r>
            <a:r>
              <a:rPr lang="zh-CN" altLang="en-US" dirty="0"/>
              <a:t>）</a:t>
            </a:r>
            <a:endParaRPr lang="en-US" altLang="zh-CN" sz="1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9CED2A2-23F8-710C-59D8-677DDECDDAE4}"/>
              </a:ext>
            </a:extLst>
          </p:cNvPr>
          <p:cNvSpPr txBox="1">
            <a:spLocks/>
          </p:cNvSpPr>
          <p:nvPr/>
        </p:nvSpPr>
        <p:spPr>
          <a:xfrm>
            <a:off x="134685" y="621910"/>
            <a:ext cx="4520754" cy="6158870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00" dirty="0"/>
          </a:p>
          <a:p>
            <a:r>
              <a:rPr lang="zh-CN" altLang="en-US" sz="2600" b="1" dirty="0">
                <a:solidFill>
                  <a:srgbClr val="7030A0"/>
                </a:solidFill>
              </a:rPr>
              <a:t>客户界面的机会（增长的市场、客户细分、渠道优化与去中间商，客户关系加强与取舍）</a:t>
            </a:r>
            <a:endParaRPr lang="en-US" altLang="zh-CN" sz="2600" b="1" dirty="0">
              <a:solidFill>
                <a:srgbClr val="7030A0"/>
              </a:solidFill>
            </a:endParaRPr>
          </a:p>
          <a:p>
            <a:pPr lvl="1"/>
            <a:r>
              <a:rPr lang="en-US" altLang="zh-CN" dirty="0"/>
              <a:t>CS</a:t>
            </a:r>
            <a:r>
              <a:rPr lang="zh-CN" altLang="en-US" dirty="0"/>
              <a:t>：找到增长的市场并从中获利、服务新客户群体或更细致的已有客户分类（不断涌现的社交类产品 </a:t>
            </a:r>
            <a:r>
              <a:rPr lang="en-US" altLang="zh-CN" dirty="0"/>
              <a:t>– </a:t>
            </a:r>
            <a:r>
              <a:rPr lang="zh-CN" altLang="en-US" i="1" dirty="0"/>
              <a:t>青藤之恋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CH</a:t>
            </a:r>
            <a:r>
              <a:rPr lang="zh-CN" altLang="en-US" dirty="0"/>
              <a:t>：渠道的效率、效益、整合，补充性的渠道伙伴，去中间商、渠道客户匹配（腾讯与京东，</a:t>
            </a:r>
            <a:r>
              <a:rPr lang="en-US" altLang="zh-CN" dirty="0"/>
              <a:t>PDD</a:t>
            </a:r>
            <a:r>
              <a:rPr lang="zh-CN" altLang="en-US" dirty="0"/>
              <a:t>与</a:t>
            </a:r>
            <a:r>
              <a:rPr lang="en-US" altLang="zh-CN" dirty="0"/>
              <a:t>B</a:t>
            </a:r>
            <a:r>
              <a:rPr lang="zh-CN" altLang="en-US" dirty="0"/>
              <a:t>站，淘宝直播）</a:t>
            </a:r>
            <a:endParaRPr lang="en-US" altLang="zh-CN" dirty="0"/>
          </a:p>
          <a:p>
            <a:pPr lvl="1"/>
            <a:r>
              <a:rPr lang="en-US" altLang="zh-CN" dirty="0"/>
              <a:t>CR</a:t>
            </a:r>
            <a:r>
              <a:rPr lang="zh-CN" altLang="en-US" dirty="0"/>
              <a:t>：加强与客户的关系并提升客户跟进的效果（华为</a:t>
            </a:r>
            <a:r>
              <a:rPr lang="en-US" altLang="zh-CN" dirty="0"/>
              <a:t>19</a:t>
            </a:r>
            <a:r>
              <a:rPr lang="zh-CN" altLang="en-US" dirty="0"/>
              <a:t>年近</a:t>
            </a:r>
            <a:r>
              <a:rPr lang="en-US" altLang="zh-CN" dirty="0"/>
              <a:t>20%</a:t>
            </a:r>
            <a:r>
              <a:rPr lang="zh-CN" altLang="en-US" dirty="0"/>
              <a:t>的盈利增长）、进一步定制化或可自动维护（</a:t>
            </a:r>
            <a:r>
              <a:rPr lang="zh-CN" altLang="en-US" b="1" dirty="0"/>
              <a:t>字节系产品：自动化地信息流定制</a:t>
            </a:r>
            <a:r>
              <a:rPr lang="zh-CN" altLang="en-US" dirty="0"/>
              <a:t>）、提升切换成本（苹果生态：靠手机 </a:t>
            </a:r>
            <a:r>
              <a:rPr lang="en-US" altLang="zh-CN" dirty="0"/>
              <a:t>=&gt; </a:t>
            </a:r>
            <a:r>
              <a:rPr lang="zh-CN" altLang="en-US" dirty="0"/>
              <a:t>靠</a:t>
            </a:r>
            <a:r>
              <a:rPr lang="en-US" altLang="zh-CN" dirty="0"/>
              <a:t>Mac</a:t>
            </a:r>
            <a:r>
              <a:rPr lang="zh-CN" altLang="en-US" dirty="0"/>
              <a:t>）、是否</a:t>
            </a:r>
            <a:r>
              <a:rPr lang="zh-CN" altLang="en-US" dirty="0">
                <a:solidFill>
                  <a:srgbClr val="FF0000"/>
                </a:solidFill>
              </a:rPr>
              <a:t>抛弃没有利润的客户</a:t>
            </a:r>
            <a:r>
              <a:rPr lang="zh-CN" altLang="en-US" dirty="0"/>
              <a:t>以及</a:t>
            </a:r>
            <a:r>
              <a:rPr lang="zh-CN" altLang="en-US" dirty="0">
                <a:solidFill>
                  <a:srgbClr val="FF0000"/>
                </a:solidFill>
              </a:rPr>
              <a:t>原因</a:t>
            </a:r>
            <a:r>
              <a:rPr lang="zh-CN" altLang="en-US" dirty="0"/>
              <a:t>（发掘潜力或果断抛弃，字节跳动</a:t>
            </a:r>
            <a:r>
              <a:rPr lang="en-US" altLang="zh-CN" dirty="0"/>
              <a:t>=&gt;</a:t>
            </a:r>
            <a:r>
              <a:rPr lang="zh-CN" altLang="en-US" dirty="0"/>
              <a:t>抖音集团与旗下</a:t>
            </a:r>
            <a:r>
              <a:rPr lang="zh-CN" altLang="en-US" b="1" dirty="0"/>
              <a:t>汽水音乐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31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  <p:bldP spid="3" grpId="1" build="p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682428-3C51-4CCA-9B85-A1BE5FE65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0667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小米的总体评估与后续发展方向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BFDB02-5902-4F66-871E-34E3D143D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42" y="948907"/>
            <a:ext cx="8931868" cy="5909093"/>
          </a:xfrm>
        </p:spPr>
        <p:txBody>
          <a:bodyPr>
            <a:normAutofit/>
          </a:bodyPr>
          <a:lstStyle/>
          <a:p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月，雷军表示：“小米是电商”</a:t>
            </a:r>
            <a:endParaRPr lang="en-US" altLang="zh-CN" dirty="0"/>
          </a:p>
          <a:p>
            <a:pPr lvl="1"/>
            <a:r>
              <a:rPr lang="zh-CN" altLang="en-US" dirty="0"/>
              <a:t>小米</a:t>
            </a:r>
            <a:r>
              <a:rPr lang="en-US" altLang="zh-CN" dirty="0"/>
              <a:t>10</a:t>
            </a:r>
            <a:r>
              <a:rPr lang="zh-CN" altLang="en-US" dirty="0"/>
              <a:t>之前，小米的</a:t>
            </a:r>
            <a:r>
              <a:rPr lang="en-US" altLang="zh-CN" dirty="0"/>
              <a:t>VP</a:t>
            </a:r>
            <a:r>
              <a:rPr lang="zh-CN" altLang="en-US" dirty="0"/>
              <a:t>与</a:t>
            </a:r>
            <a:r>
              <a:rPr lang="en-US" altLang="zh-CN" dirty="0"/>
              <a:t>CS</a:t>
            </a:r>
            <a:r>
              <a:rPr lang="zh-CN" altLang="en-US" dirty="0"/>
              <a:t>组合、以及红米的出现导致小米手机本身不赚钱（但有流量</a:t>
            </a:r>
            <a:r>
              <a:rPr lang="en-US" altLang="zh-CN" dirty="0"/>
              <a:t>- 200w</a:t>
            </a:r>
            <a:r>
              <a:rPr lang="zh-CN" altLang="en-US" dirty="0"/>
              <a:t>圆角与“</a:t>
            </a:r>
            <a:r>
              <a:rPr lang="en-US" altLang="zh-CN" dirty="0" err="1"/>
              <a:t>xiaomi</a:t>
            </a:r>
            <a:r>
              <a:rPr lang="zh-CN" altLang="en-US" dirty="0"/>
              <a:t>”），小米手机可视作米家生态的“渠道”</a:t>
            </a:r>
            <a:endParaRPr lang="en-US" altLang="zh-CN" dirty="0"/>
          </a:p>
          <a:p>
            <a:pPr lvl="2"/>
            <a:r>
              <a:rPr lang="zh-CN" altLang="en-US" sz="2100" dirty="0"/>
              <a:t>战略抉择：聚焦品类还是拓展生态？（</a:t>
            </a:r>
            <a:r>
              <a:rPr lang="en-US" altLang="zh-CN" sz="2100" dirty="0"/>
              <a:t>B</a:t>
            </a:r>
            <a:r>
              <a:rPr lang="zh-CN" altLang="en-US" sz="2100" dirty="0"/>
              <a:t>站：</a:t>
            </a:r>
            <a:r>
              <a:rPr lang="en-US" altLang="zh-CN" sz="2100" dirty="0" err="1"/>
              <a:t>Taptap</a:t>
            </a:r>
            <a:r>
              <a:rPr lang="zh-CN" altLang="en-US" sz="2100" dirty="0"/>
              <a:t>还是中国</a:t>
            </a:r>
            <a:r>
              <a:rPr lang="en-US" altLang="zh-CN" sz="2100" dirty="0"/>
              <a:t>YouTube</a:t>
            </a:r>
            <a:r>
              <a:rPr lang="zh-CN" altLang="en-US" sz="2100" dirty="0"/>
              <a:t>）</a:t>
            </a:r>
            <a:endParaRPr lang="en-US" altLang="zh-CN" sz="2100" dirty="0"/>
          </a:p>
          <a:p>
            <a:pPr lvl="2"/>
            <a:r>
              <a:rPr lang="zh-CN" altLang="en-US" sz="2100" b="1" dirty="0"/>
              <a:t>小米</a:t>
            </a:r>
            <a:r>
              <a:rPr lang="en-US" altLang="zh-CN" sz="2100" b="1" dirty="0"/>
              <a:t>4</a:t>
            </a:r>
            <a:r>
              <a:rPr lang="zh-CN" altLang="en-US" sz="2100" dirty="0"/>
              <a:t>于</a:t>
            </a:r>
            <a:r>
              <a:rPr lang="en-US" altLang="zh-CN" sz="2100" dirty="0"/>
              <a:t>2014.7</a:t>
            </a:r>
            <a:r>
              <a:rPr lang="zh-CN" altLang="en-US" sz="2100" dirty="0"/>
              <a:t>月底首发 </a:t>
            </a:r>
            <a:r>
              <a:rPr lang="en-US" altLang="zh-CN" sz="2100" dirty="0"/>
              <a:t>– </a:t>
            </a:r>
            <a:r>
              <a:rPr lang="zh-CN" altLang="en-US" sz="2100" dirty="0"/>
              <a:t>第一个爆款</a:t>
            </a:r>
            <a:endParaRPr lang="en-US" altLang="zh-CN" sz="2100" dirty="0"/>
          </a:p>
          <a:p>
            <a:pPr lvl="1"/>
            <a:r>
              <a:rPr lang="zh-CN" altLang="en-US" dirty="0"/>
              <a:t>小米手机</a:t>
            </a:r>
            <a:r>
              <a:rPr lang="en-US" altLang="zh-CN" dirty="0"/>
              <a:t>+</a:t>
            </a:r>
            <a:r>
              <a:rPr lang="zh-CN" altLang="en-US" dirty="0"/>
              <a:t>米家生态 </a:t>
            </a:r>
            <a:r>
              <a:rPr lang="en-US" altLang="zh-CN" dirty="0"/>
              <a:t>= </a:t>
            </a:r>
            <a:r>
              <a:rPr lang="zh-CN" altLang="en-US" dirty="0"/>
              <a:t>新时代中国“宜家”？</a:t>
            </a:r>
            <a:endParaRPr lang="en-US" altLang="zh-CN" dirty="0"/>
          </a:p>
          <a:p>
            <a:endParaRPr lang="en-US" altLang="zh-CN" sz="2900" dirty="0"/>
          </a:p>
          <a:p>
            <a:r>
              <a:rPr lang="zh-CN" altLang="en-US" sz="2900" dirty="0"/>
              <a:t>小米手机（小米</a:t>
            </a:r>
            <a:r>
              <a:rPr lang="en-US" altLang="zh-CN" sz="2900" dirty="0"/>
              <a:t>10</a:t>
            </a:r>
            <a:r>
              <a:rPr lang="zh-CN" altLang="en-US" sz="2900" dirty="0"/>
              <a:t>）的定位调整：“米冲高，关键年”</a:t>
            </a:r>
            <a:endParaRPr lang="en-US" altLang="zh-CN" sz="2900" dirty="0"/>
          </a:p>
          <a:p>
            <a:pPr lvl="1"/>
            <a:r>
              <a:rPr lang="zh-CN" altLang="en-US" sz="2500" dirty="0"/>
              <a:t> 聚焦中高端手机的原因：公司定位与股价对赌</a:t>
            </a:r>
            <a:endParaRPr lang="en-US" altLang="zh-CN" sz="2500" dirty="0"/>
          </a:p>
          <a:p>
            <a:pPr lvl="1"/>
            <a:r>
              <a:rPr lang="en-US" altLang="zh-CN" sz="2500" dirty="0"/>
              <a:t>“</a:t>
            </a:r>
            <a:r>
              <a:rPr lang="zh-CN" altLang="en-US" sz="2500" dirty="0"/>
              <a:t>谁还敢买小米奇迹</a:t>
            </a:r>
            <a:r>
              <a:rPr lang="en-US" altLang="zh-CN" sz="2500" dirty="0"/>
              <a:t>”</a:t>
            </a:r>
          </a:p>
          <a:p>
            <a:pPr lvl="2"/>
            <a:r>
              <a:rPr lang="en-US" altLang="zh-CN" sz="2100" dirty="0"/>
              <a:t>MIUI</a:t>
            </a:r>
            <a:r>
              <a:rPr lang="zh-CN" altLang="en-US" sz="2100" dirty="0"/>
              <a:t>“失控”的原因：品类激增、松散组织、加速迭代、需求（</a:t>
            </a:r>
            <a:r>
              <a:rPr lang="zh-CN" altLang="en-US" sz="2100" b="1" dirty="0"/>
              <a:t>可追踪性</a:t>
            </a:r>
            <a:r>
              <a:rPr lang="zh-CN" altLang="en-US" sz="2100" dirty="0"/>
              <a:t>）失控</a:t>
            </a:r>
          </a:p>
          <a:p>
            <a:pPr lvl="1"/>
            <a:r>
              <a:rPr lang="en-US" altLang="zh-CN" sz="2500" dirty="0"/>
              <a:t>2021</a:t>
            </a:r>
            <a:r>
              <a:rPr lang="zh-CN" altLang="en-US" sz="2500" dirty="0"/>
              <a:t>年上半年宣布</a:t>
            </a:r>
            <a:r>
              <a:rPr lang="zh-CN" altLang="en-US" sz="2500" b="1" dirty="0"/>
              <a:t>造车（房车 </a:t>
            </a:r>
            <a:r>
              <a:rPr lang="en-US" altLang="zh-CN" sz="2500" b="1" dirty="0" err="1"/>
              <a:t>v.s</a:t>
            </a:r>
            <a:r>
              <a:rPr lang="en-US" altLang="zh-CN" sz="2500" b="1" dirty="0"/>
              <a:t>. </a:t>
            </a:r>
            <a:r>
              <a:rPr lang="zh-CN" altLang="en-US" sz="2500" b="1" dirty="0"/>
              <a:t>轿车？）</a:t>
            </a:r>
            <a:endParaRPr lang="en-US" altLang="zh-CN" sz="25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D90FFB-0B01-6A7F-731C-53A20B431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438" y="781439"/>
            <a:ext cx="6167276" cy="3565456"/>
          </a:xfrm>
          <a:prstGeom prst="rect">
            <a:avLst/>
          </a:prstGeom>
        </p:spPr>
      </p:pic>
      <p:pic>
        <p:nvPicPr>
          <p:cNvPr id="5" name="Picture 2" descr="【本文结束】如需转载请务必注明出处：快科技责任编辑：建嘉">
            <a:extLst>
              <a:ext uri="{FF2B5EF4-FFF2-40B4-BE49-F238E27FC236}">
                <a16:creationId xmlns:a16="http://schemas.microsoft.com/office/drawing/2014/main" id="{7F179599-9852-BBAC-7E57-4C38EC72D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2" y="1318359"/>
            <a:ext cx="4096613" cy="54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CB5D65-4838-16FD-7FE4-A62A46C59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405" y="1820584"/>
            <a:ext cx="58674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9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E5AD1A-A16F-4825-9A65-31CA03CA9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36" y="119270"/>
            <a:ext cx="8796129" cy="6738730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成熟电商平台包含：网站</a:t>
            </a:r>
            <a:r>
              <a:rPr lang="en-US" altLang="zh-CN" dirty="0"/>
              <a:t>+</a:t>
            </a:r>
            <a:r>
              <a:rPr lang="zh-CN" altLang="en-US" dirty="0"/>
              <a:t>物流仓储</a:t>
            </a:r>
            <a:r>
              <a:rPr lang="en-US" altLang="zh-CN" dirty="0"/>
              <a:t>+</a:t>
            </a:r>
            <a:r>
              <a:rPr lang="zh-CN" altLang="en-US" dirty="0"/>
              <a:t>供应链</a:t>
            </a:r>
            <a:r>
              <a:rPr lang="en-US" altLang="zh-CN" dirty="0"/>
              <a:t>+</a:t>
            </a:r>
            <a:r>
              <a:rPr lang="zh-CN" altLang="en-US" dirty="0"/>
              <a:t>金融服务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阿里：</a:t>
            </a:r>
            <a:r>
              <a:rPr lang="zh-CN" altLang="en-US" b="1" dirty="0"/>
              <a:t>商业网络第一</a:t>
            </a:r>
            <a:r>
              <a:rPr lang="zh-CN" altLang="en-US" dirty="0"/>
              <a:t>，新价值主张</a:t>
            </a:r>
            <a:endParaRPr lang="en-US" altLang="zh-CN" dirty="0"/>
          </a:p>
          <a:p>
            <a:pPr lvl="1"/>
            <a:r>
              <a:rPr lang="zh-CN" altLang="en-US" dirty="0"/>
              <a:t>优势：个人信用与金融平台，技术实力，集团内部高度整合，总部杭州</a:t>
            </a:r>
            <a:endParaRPr lang="en-US" altLang="zh-CN" dirty="0"/>
          </a:p>
          <a:p>
            <a:pPr lvl="1"/>
            <a:r>
              <a:rPr lang="zh-CN" altLang="en-US" dirty="0"/>
              <a:t>最新动向：阿里本地生活服务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京东：基于</a:t>
            </a:r>
            <a:r>
              <a:rPr lang="zh-CN" altLang="en-US" b="1" dirty="0"/>
              <a:t>物流</a:t>
            </a:r>
            <a:r>
              <a:rPr lang="zh-CN" altLang="en-US" dirty="0"/>
              <a:t>拓宽新的价值主张与客户细分组合</a:t>
            </a:r>
            <a:endParaRPr lang="en-US" altLang="zh-CN" dirty="0"/>
          </a:p>
          <a:p>
            <a:pPr lvl="1"/>
            <a:r>
              <a:rPr lang="zh-CN" altLang="en-US" dirty="0"/>
              <a:t>优势：一手打造的物流网络，总部北京</a:t>
            </a:r>
            <a:endParaRPr lang="en-US" altLang="zh-CN" dirty="0"/>
          </a:p>
          <a:p>
            <a:pPr lvl="1"/>
            <a:r>
              <a:rPr lang="zh-CN" altLang="en-US" dirty="0"/>
              <a:t>最新动向：京东物流外部收入占</a:t>
            </a:r>
            <a:r>
              <a:rPr lang="en-US" altLang="zh-CN" dirty="0"/>
              <a:t>40%</a:t>
            </a:r>
            <a:r>
              <a:rPr lang="zh-CN" altLang="en-US" dirty="0"/>
              <a:t>，营收与利润大涨（净收入</a:t>
            </a:r>
            <a:r>
              <a:rPr lang="en-US" altLang="zh-CN" dirty="0"/>
              <a:t>2019</a:t>
            </a:r>
            <a:r>
              <a:rPr lang="zh-CN" altLang="en-US" dirty="0"/>
              <a:t>增长</a:t>
            </a:r>
            <a:r>
              <a:rPr lang="en-US" altLang="zh-CN" dirty="0"/>
              <a:t>24.9%</a:t>
            </a:r>
            <a:r>
              <a:rPr lang="zh-CN" altLang="en-US" dirty="0"/>
              <a:t>），“买光湖北货”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苏宁：强化</a:t>
            </a:r>
            <a:r>
              <a:rPr lang="zh-CN" altLang="en-US" b="1" dirty="0"/>
              <a:t>线下渠道与资源优势</a:t>
            </a:r>
            <a:r>
              <a:rPr lang="zh-CN" altLang="en-US" dirty="0"/>
              <a:t>，提升客户关系覆盖度</a:t>
            </a:r>
            <a:endParaRPr lang="en-US" altLang="zh-CN" dirty="0"/>
          </a:p>
          <a:p>
            <a:pPr lvl="1"/>
            <a:r>
              <a:rPr lang="zh-CN" altLang="en-US" dirty="0"/>
              <a:t>优势：线下仓储</a:t>
            </a:r>
            <a:r>
              <a:rPr lang="en-US" altLang="zh-CN" dirty="0"/>
              <a:t>+</a:t>
            </a:r>
            <a:r>
              <a:rPr lang="zh-CN" altLang="en-US" dirty="0"/>
              <a:t>供应链（半日达），实体产业集群，良好的地方政企关系，总部南京</a:t>
            </a:r>
            <a:endParaRPr lang="en-US" altLang="zh-CN" dirty="0"/>
          </a:p>
          <a:p>
            <a:pPr lvl="1"/>
            <a:r>
              <a:rPr lang="zh-CN" altLang="en-US" dirty="0"/>
              <a:t>最新动向：收购万达商城、家乐福，整合线下便利店与</a:t>
            </a:r>
            <a:r>
              <a:rPr lang="en-US" altLang="zh-CN" dirty="0"/>
              <a:t>Outlets</a:t>
            </a:r>
            <a:r>
              <a:rPr lang="zh-CN" altLang="en-US" dirty="0"/>
              <a:t>（线下获客成本开始小于线上）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i="1" dirty="0"/>
              <a:t>拼多多</a:t>
            </a:r>
            <a:r>
              <a:rPr lang="zh-CN" altLang="en-US" dirty="0"/>
              <a:t>：基于</a:t>
            </a:r>
            <a:r>
              <a:rPr lang="zh-CN" altLang="en-US" b="1" dirty="0"/>
              <a:t>社交</a:t>
            </a:r>
            <a:r>
              <a:rPr lang="zh-CN" altLang="en-US" dirty="0"/>
              <a:t>拓宽新的价值主张与客户细分组合</a:t>
            </a:r>
            <a:endParaRPr lang="en-US" altLang="zh-CN" dirty="0"/>
          </a:p>
          <a:p>
            <a:pPr lvl="1"/>
            <a:r>
              <a:rPr lang="zh-CN" altLang="en-US" dirty="0"/>
              <a:t>优势：用户心理把握，社交引流：货找人，拼购模式引领者，轻资产（物流？），总部上海</a:t>
            </a:r>
            <a:endParaRPr lang="en-US" altLang="zh-CN" dirty="0"/>
          </a:p>
          <a:p>
            <a:pPr lvl="1"/>
            <a:r>
              <a:rPr lang="zh-CN" altLang="en-US" dirty="0"/>
              <a:t>最新动向：开团电子类产品（“开车成功就真香”），</a:t>
            </a:r>
            <a:r>
              <a:rPr lang="en-US" altLang="zh-CN" dirty="0"/>
              <a:t> Disney + Costco</a:t>
            </a:r>
            <a:r>
              <a:rPr lang="zh-CN" altLang="en-US" dirty="0"/>
              <a:t>：“多有趣，多实惠”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i="1" dirty="0"/>
              <a:t>唯品会</a:t>
            </a:r>
            <a:r>
              <a:rPr lang="zh-CN" altLang="en-US" dirty="0"/>
              <a:t>：回归服饰</a:t>
            </a:r>
            <a:r>
              <a:rPr lang="zh-CN" altLang="en-US" b="1" dirty="0"/>
              <a:t>特卖</a:t>
            </a:r>
            <a:r>
              <a:rPr lang="zh-CN" altLang="en-US" dirty="0"/>
              <a:t>，拓展线下渠道，拓宽客户关系</a:t>
            </a:r>
            <a:endParaRPr lang="en-US" altLang="zh-CN" dirty="0"/>
          </a:p>
          <a:p>
            <a:pPr lvl="1"/>
            <a:r>
              <a:rPr lang="zh-CN" altLang="en-US" dirty="0"/>
              <a:t>优势：专注品牌（少量大牌</a:t>
            </a:r>
            <a:r>
              <a:rPr lang="en-US" altLang="zh-CN" dirty="0"/>
              <a:t>+</a:t>
            </a:r>
            <a:r>
              <a:rPr lang="zh-CN" altLang="en-US" dirty="0"/>
              <a:t>大量小品牌）特卖，</a:t>
            </a:r>
            <a:r>
              <a:rPr lang="en-US" altLang="zh-CN" dirty="0"/>
              <a:t>09-16</a:t>
            </a:r>
            <a:r>
              <a:rPr lang="zh-CN" altLang="en-US" dirty="0"/>
              <a:t>年吃到了</a:t>
            </a:r>
            <a:r>
              <a:rPr lang="zh-CN" altLang="en-US" b="1" dirty="0"/>
              <a:t>服装产业库存红利</a:t>
            </a:r>
            <a:r>
              <a:rPr lang="zh-CN" altLang="en-US" dirty="0"/>
              <a:t>，盈利能力强（小品牌佣金</a:t>
            </a:r>
            <a:r>
              <a:rPr lang="en-US" altLang="zh-CN" dirty="0"/>
              <a:t>30%</a:t>
            </a:r>
            <a:r>
              <a:rPr lang="zh-CN" altLang="en-US" dirty="0"/>
              <a:t>，连续</a:t>
            </a:r>
            <a:r>
              <a:rPr lang="en-US" altLang="zh-CN" dirty="0"/>
              <a:t>29</a:t>
            </a:r>
            <a:r>
              <a:rPr lang="zh-CN" altLang="en-US" dirty="0"/>
              <a:t>个季度盈利），</a:t>
            </a:r>
            <a:r>
              <a:rPr lang="en-US" altLang="zh-CN" b="1" dirty="0"/>
              <a:t>CEO</a:t>
            </a:r>
            <a:r>
              <a:rPr lang="zh-CN" altLang="en-US" b="1" dirty="0"/>
              <a:t>温州人</a:t>
            </a:r>
            <a:r>
              <a:rPr lang="zh-CN" altLang="en-US" dirty="0"/>
              <a:t>，总部广州</a:t>
            </a:r>
            <a:endParaRPr lang="en-US" altLang="zh-CN" dirty="0"/>
          </a:p>
          <a:p>
            <a:pPr lvl="1"/>
            <a:r>
              <a:rPr lang="zh-CN" altLang="en-US" dirty="0"/>
              <a:t>最新动向：布局线下特卖与渠道建设，回归垂直电商（服饰类），剥离自有物流并与顺丰合作</a:t>
            </a:r>
            <a:endParaRPr lang="en-US" altLang="zh-CN" dirty="0"/>
          </a:p>
          <a:p>
            <a:endParaRPr lang="zh-CN" altLang="en-US" sz="100" dirty="0"/>
          </a:p>
          <a:p>
            <a:r>
              <a:rPr lang="zh-CN" altLang="en-US" strike="sngStrike" dirty="0"/>
              <a:t>网易严选：维护客户关系（情怀）</a:t>
            </a:r>
            <a:endParaRPr lang="en-US" altLang="zh-CN" strike="sngStrike" dirty="0"/>
          </a:p>
          <a:p>
            <a:pPr lvl="1"/>
            <a:r>
              <a:rPr lang="zh-CN" altLang="en-US" dirty="0"/>
              <a:t>特点：</a:t>
            </a:r>
            <a:r>
              <a:rPr lang="en-US" altLang="zh-CN" dirty="0"/>
              <a:t>ODM</a:t>
            </a:r>
            <a:r>
              <a:rPr lang="zh-CN" altLang="en-US" dirty="0"/>
              <a:t>引领者，没有中间商赚差价（</a:t>
            </a:r>
            <a:r>
              <a:rPr lang="en-US" altLang="zh-CN" dirty="0"/>
              <a:t>PDD</a:t>
            </a:r>
            <a:r>
              <a:rPr lang="zh-CN" altLang="en-US" dirty="0"/>
              <a:t>：？），降低消费决策成本，总部广州</a:t>
            </a:r>
            <a:endParaRPr lang="en-US" altLang="zh-CN" dirty="0"/>
          </a:p>
          <a:p>
            <a:pPr lvl="1"/>
            <a:r>
              <a:rPr lang="zh-CN" altLang="en-US" dirty="0"/>
              <a:t>难点：重资产与体量小的悖论，淘宝、京东、小米的围剿，定价困难，没有品牌认同，品控风险，成长慢</a:t>
            </a:r>
            <a:endParaRPr lang="en-US" altLang="zh-CN" dirty="0"/>
          </a:p>
          <a:p>
            <a:pPr lvl="1"/>
            <a:r>
              <a:rPr lang="zh-CN" altLang="en-US" dirty="0"/>
              <a:t>最新动向：请罗老师代言旗下转椅；网易剥离电商，聚焦游戏、音乐、教育，得到资本市场认同；</a:t>
            </a:r>
            <a:r>
              <a:rPr lang="zh-CN" altLang="en-US" i="1" strike="sngStrike" dirty="0"/>
              <a:t>考拉</a:t>
            </a:r>
            <a:r>
              <a:rPr lang="en-US" altLang="zh-CN" i="1" strike="sngStrike" dirty="0"/>
              <a:t>20</a:t>
            </a:r>
            <a:r>
              <a:rPr lang="zh-CN" altLang="en-US" i="1" strike="sngStrike" dirty="0"/>
              <a:t>亿美元卖了，严选没人要</a:t>
            </a:r>
            <a:endParaRPr lang="en-US" altLang="zh-CN" i="1" strike="sngStrike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7C8C8C-B0C9-4C41-BAB7-4FCB04A4E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774" y="791897"/>
            <a:ext cx="1667290" cy="397048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国内各大电商平台的优势与发展动向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2020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9072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3E201-2CCF-4A6E-944A-602D00B1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定期</a:t>
            </a:r>
            <a:r>
              <a:rPr lang="zh-CN" altLang="en-US" b="1" dirty="0">
                <a:solidFill>
                  <a:srgbClr val="FF0000"/>
                </a:solidFill>
              </a:rPr>
              <a:t>评估商业模式</a:t>
            </a:r>
            <a:r>
              <a:rPr lang="zh-CN" altLang="en-US" dirty="0"/>
              <a:t>：“年度体检”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EC16A-78C6-4D78-ACFC-546F4AB0E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一项重要的管理活动，让一个组织评估它的市场地位的健康程度，并做出相应的调整</a:t>
            </a:r>
            <a:endParaRPr lang="en-US" altLang="zh-CN" dirty="0"/>
          </a:p>
          <a:p>
            <a:pPr lvl="1"/>
            <a:r>
              <a:rPr lang="zh-CN" altLang="en-US" dirty="0"/>
              <a:t>是商业模式不断进步的基石，或触发一次颠覆性的商业模式创新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商业模式环境</a:t>
            </a:r>
            <a:r>
              <a:rPr lang="en-US" altLang="zh-CN" b="1" dirty="0"/>
              <a:t>-</a:t>
            </a:r>
            <a:r>
              <a:rPr lang="zh-CN" altLang="en-US" b="1" dirty="0"/>
              <a:t>由外到内的影响，评估商业模式</a:t>
            </a:r>
            <a:r>
              <a:rPr lang="en-US" altLang="zh-CN" b="1" dirty="0"/>
              <a:t>-</a:t>
            </a:r>
            <a:r>
              <a:rPr lang="zh-CN" altLang="en-US" b="1" dirty="0"/>
              <a:t>由内到外的分析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两种评估类型：</a:t>
            </a:r>
            <a:endParaRPr lang="en-US" altLang="zh-CN" dirty="0"/>
          </a:p>
          <a:p>
            <a:pPr lvl="1"/>
            <a:r>
              <a:rPr lang="zh-CN" altLang="en-US" dirty="0"/>
              <a:t>某商业模式的总体评估，以及相应的未来战略</a:t>
            </a:r>
            <a:endParaRPr lang="en-US" altLang="zh-CN" dirty="0"/>
          </a:p>
          <a:p>
            <a:pPr lvl="1"/>
            <a:r>
              <a:rPr lang="zh-CN" altLang="en-US" dirty="0"/>
              <a:t>商业模式优势、劣势、机会和威胁（</a:t>
            </a:r>
            <a:r>
              <a:rPr lang="en-US" altLang="zh-CN" dirty="0"/>
              <a:t>Strength, Weakness, Opportunity, Threat, SWOT</a:t>
            </a:r>
            <a:r>
              <a:rPr lang="zh-CN" altLang="en-US" dirty="0"/>
              <a:t>）的检查清单（</a:t>
            </a:r>
            <a:r>
              <a:rPr lang="en-US" altLang="zh-CN" dirty="0"/>
              <a:t>Checklist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5470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D509C-3049-4455-B6C0-627F77F7C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72" y="176406"/>
            <a:ext cx="3592995" cy="994172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Amazon.com</a:t>
            </a:r>
            <a:r>
              <a:rPr lang="zh-CN" altLang="en-US" sz="3200" dirty="0"/>
              <a:t>整体（</a:t>
            </a:r>
            <a:r>
              <a:rPr lang="zh-CN" altLang="en-US" sz="3200" i="1" dirty="0"/>
              <a:t>完整画布</a:t>
            </a:r>
            <a:r>
              <a:rPr lang="zh-CN" altLang="en-US" sz="3200" dirty="0"/>
              <a:t>）评估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584A68-D372-468D-9B75-A41552605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06287"/>
            <a:ext cx="4134401" cy="5442856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05</a:t>
            </a:r>
            <a:r>
              <a:rPr lang="zh-CN" altLang="en-US" dirty="0"/>
              <a:t>年的优势与劣势</a:t>
            </a:r>
            <a:endParaRPr lang="en-US" altLang="zh-CN" dirty="0"/>
          </a:p>
          <a:p>
            <a:pPr lvl="1"/>
            <a:r>
              <a:rPr lang="zh-CN" altLang="en-US" dirty="0"/>
              <a:t>成本来自于最出色的几项业务，即配送与技术（</a:t>
            </a:r>
            <a:r>
              <a:rPr lang="en-US" altLang="zh-CN" dirty="0"/>
              <a:t>7.45</a:t>
            </a:r>
            <a:r>
              <a:rPr lang="zh-CN" altLang="en-US" dirty="0"/>
              <a:t>亿美元，占比</a:t>
            </a:r>
            <a:r>
              <a:rPr lang="en-US" altLang="zh-CN" dirty="0"/>
              <a:t>46.3%</a:t>
            </a:r>
            <a:r>
              <a:rPr lang="zh-CN" altLang="en-US" dirty="0"/>
              <a:t>）</a:t>
            </a:r>
            <a:r>
              <a:rPr lang="en-US" altLang="zh-CN" dirty="0"/>
              <a:t>+</a:t>
            </a:r>
            <a:r>
              <a:rPr lang="zh-CN" altLang="en-US" dirty="0"/>
              <a:t>内容（</a:t>
            </a:r>
            <a:r>
              <a:rPr lang="en-US" altLang="zh-CN" dirty="0"/>
              <a:t>4.51</a:t>
            </a:r>
            <a:r>
              <a:rPr lang="zh-CN" altLang="en-US" dirty="0"/>
              <a:t>亿美元，占比</a:t>
            </a:r>
            <a:r>
              <a:rPr lang="en-US" altLang="zh-CN" dirty="0"/>
              <a:t>28.1%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销售产品利润率低，含书籍、音乐</a:t>
            </a:r>
            <a:r>
              <a:rPr lang="en-US" altLang="zh-CN" dirty="0"/>
              <a:t>CD</a:t>
            </a:r>
            <a:r>
              <a:rPr lang="zh-CN" altLang="en-US" dirty="0"/>
              <a:t>与</a:t>
            </a:r>
            <a:r>
              <a:rPr lang="en-US" altLang="zh-CN" dirty="0"/>
              <a:t>DVD</a:t>
            </a:r>
          </a:p>
          <a:p>
            <a:pPr lvl="1"/>
            <a:r>
              <a:rPr lang="en-US" altLang="zh-CN" dirty="0"/>
              <a:t>05</a:t>
            </a:r>
            <a:r>
              <a:rPr lang="zh-CN" altLang="en-US" dirty="0"/>
              <a:t>年亚马逊销售额</a:t>
            </a:r>
            <a:r>
              <a:rPr lang="en-US" altLang="zh-CN" dirty="0"/>
              <a:t>85</a:t>
            </a:r>
            <a:r>
              <a:rPr lang="zh-CN" altLang="en-US" dirty="0"/>
              <a:t>亿美元，利润率</a:t>
            </a:r>
            <a:r>
              <a:rPr lang="en-US" altLang="zh-CN" dirty="0"/>
              <a:t>4.2%</a:t>
            </a:r>
            <a:r>
              <a:rPr lang="zh-CN" altLang="en-US" dirty="0"/>
              <a:t>；谷歌</a:t>
            </a:r>
            <a:r>
              <a:rPr lang="en-US" altLang="zh-CN" dirty="0"/>
              <a:t>61</a:t>
            </a:r>
            <a:r>
              <a:rPr lang="zh-CN" altLang="en-US" dirty="0"/>
              <a:t>亿，</a:t>
            </a:r>
            <a:r>
              <a:rPr lang="en-US" altLang="zh-CN" dirty="0"/>
              <a:t>23.9%</a:t>
            </a:r>
            <a:r>
              <a:rPr lang="zh-CN" altLang="en-US" dirty="0"/>
              <a:t>；</a:t>
            </a:r>
            <a:r>
              <a:rPr lang="en-US" altLang="zh-CN" dirty="0"/>
              <a:t>eBay46</a:t>
            </a:r>
            <a:r>
              <a:rPr lang="zh-CN" altLang="en-US" dirty="0"/>
              <a:t>亿，</a:t>
            </a:r>
            <a:r>
              <a:rPr lang="en-US" altLang="zh-CN" dirty="0"/>
              <a:t>23.7%</a:t>
            </a:r>
          </a:p>
          <a:p>
            <a:pPr lvl="2"/>
            <a:r>
              <a:rPr lang="zh-CN" altLang="en-US" i="1" dirty="0"/>
              <a:t>阿里巴巴</a:t>
            </a:r>
            <a:r>
              <a:rPr lang="en-US" altLang="zh-CN" i="1" dirty="0"/>
              <a:t>03</a:t>
            </a:r>
            <a:r>
              <a:rPr lang="zh-CN" altLang="en-US" i="1" dirty="0"/>
              <a:t>年每天销售</a:t>
            </a:r>
            <a:r>
              <a:rPr lang="en-US" altLang="zh-CN" i="1" dirty="0"/>
              <a:t>100</a:t>
            </a:r>
            <a:r>
              <a:rPr lang="zh-CN" altLang="en-US" i="1" dirty="0"/>
              <a:t>万，</a:t>
            </a:r>
            <a:r>
              <a:rPr lang="en-US" altLang="zh-CN" i="1" dirty="0"/>
              <a:t>04</a:t>
            </a:r>
            <a:r>
              <a:rPr lang="zh-CN" altLang="en-US" i="1" dirty="0"/>
              <a:t>年每天盈利</a:t>
            </a:r>
            <a:r>
              <a:rPr lang="en-US" altLang="zh-CN" i="1" dirty="0"/>
              <a:t>100</a:t>
            </a:r>
            <a:r>
              <a:rPr lang="zh-CN" altLang="en-US" i="1" dirty="0"/>
              <a:t>万，</a:t>
            </a:r>
            <a:r>
              <a:rPr lang="en-US" altLang="zh-CN" i="1" dirty="0"/>
              <a:t>05</a:t>
            </a:r>
            <a:r>
              <a:rPr lang="zh-CN" altLang="en-US" i="1" dirty="0"/>
              <a:t>年纳税</a:t>
            </a:r>
            <a:r>
              <a:rPr lang="en-US" altLang="zh-CN" i="1" dirty="0"/>
              <a:t>25480</a:t>
            </a:r>
            <a:r>
              <a:rPr lang="zh-CN" altLang="en-US" i="1" dirty="0"/>
              <a:t>万元</a:t>
            </a:r>
            <a:endParaRPr lang="en-US" altLang="zh-CN" i="1" dirty="0"/>
          </a:p>
          <a:p>
            <a:r>
              <a:rPr lang="en-US" altLang="zh-CN" dirty="0"/>
              <a:t>06</a:t>
            </a:r>
            <a:r>
              <a:rPr lang="zh-CN" altLang="en-US" dirty="0"/>
              <a:t>年拓展的机会</a:t>
            </a:r>
            <a:endParaRPr lang="en-US" altLang="zh-CN" dirty="0"/>
          </a:p>
          <a:p>
            <a:pPr lvl="1"/>
            <a:r>
              <a:rPr lang="zh-CN" altLang="en-US" dirty="0"/>
              <a:t>亚马逊配送：仓库</a:t>
            </a:r>
            <a:r>
              <a:rPr lang="en-US" altLang="zh-CN" dirty="0"/>
              <a:t>+</a:t>
            </a:r>
            <a:r>
              <a:rPr lang="zh-CN" altLang="en-US" dirty="0"/>
              <a:t>分拣</a:t>
            </a:r>
            <a:r>
              <a:rPr lang="en-US" altLang="zh-CN" dirty="0"/>
              <a:t>+</a:t>
            </a:r>
            <a:r>
              <a:rPr lang="zh-CN" altLang="en-US" dirty="0"/>
              <a:t>投递</a:t>
            </a:r>
            <a:r>
              <a:rPr lang="en-US" altLang="zh-CN" dirty="0"/>
              <a:t>+</a:t>
            </a:r>
            <a:r>
              <a:rPr lang="zh-CN" altLang="en-US" dirty="0"/>
              <a:t>网站</a:t>
            </a:r>
            <a:endParaRPr lang="en-US" altLang="zh-CN" dirty="0"/>
          </a:p>
          <a:p>
            <a:pPr lvl="1"/>
            <a:r>
              <a:rPr lang="zh-CN" altLang="en-US" dirty="0"/>
              <a:t>亚马逊云</a:t>
            </a:r>
            <a:endParaRPr lang="en-US" altLang="zh-CN" dirty="0"/>
          </a:p>
          <a:p>
            <a:pPr lvl="1"/>
            <a:r>
              <a:rPr lang="zh-CN" altLang="en-US" dirty="0"/>
              <a:t>阿里的整体评估与后续发展：</a:t>
            </a:r>
            <a:r>
              <a:rPr lang="zh-CN" altLang="en-US" b="1" dirty="0">
                <a:solidFill>
                  <a:srgbClr val="00B0F0"/>
                </a:solidFill>
              </a:rPr>
              <a:t>双十一很成功 </a:t>
            </a:r>
            <a:r>
              <a:rPr lang="en-US" altLang="zh-CN" dirty="0"/>
              <a:t>- </a:t>
            </a:r>
            <a:r>
              <a:rPr lang="zh-CN" altLang="en-US" dirty="0"/>
              <a:t>后端业务的弹性负载很重要 </a:t>
            </a:r>
            <a:r>
              <a:rPr lang="en-US" altLang="zh-CN" dirty="0"/>
              <a:t>- </a:t>
            </a:r>
            <a:r>
              <a:rPr lang="zh-CN" altLang="en-US" b="1" dirty="0">
                <a:solidFill>
                  <a:srgbClr val="00B0F0"/>
                </a:solidFill>
              </a:rPr>
              <a:t>阿里云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i="1" dirty="0"/>
              <a:t>从提供基础服务支持到提供业务支持 </a:t>
            </a:r>
            <a:r>
              <a:rPr lang="en-US" altLang="zh-CN" i="1" dirty="0"/>
              <a:t>– </a:t>
            </a:r>
            <a:r>
              <a:rPr lang="zh-CN" altLang="en-US" i="1" dirty="0"/>
              <a:t>低代码（钉钉）？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559075-0E30-4E1F-A2CB-86B606904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074" y="586410"/>
            <a:ext cx="5096928" cy="3028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3B2A46-DD63-4FE6-BBAF-782E20812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340" y="3542170"/>
            <a:ext cx="4997661" cy="272941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2411604-C7D7-4A40-90A8-6F04287287ED}"/>
              </a:ext>
            </a:extLst>
          </p:cNvPr>
          <p:cNvSpPr/>
          <p:nvPr/>
        </p:nvSpPr>
        <p:spPr>
          <a:xfrm>
            <a:off x="6127475" y="3544542"/>
            <a:ext cx="603802" cy="469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业务复用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9CCBAC-2AAB-4300-9A28-B9ED2583FBCE}"/>
              </a:ext>
            </a:extLst>
          </p:cNvPr>
          <p:cNvSpPr/>
          <p:nvPr/>
        </p:nvSpPr>
        <p:spPr>
          <a:xfrm>
            <a:off x="7959319" y="3542172"/>
            <a:ext cx="603802" cy="469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需求挖掘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C0811D9-AD98-4B02-A9EF-2174A0E5DDF9}"/>
              </a:ext>
            </a:extLst>
          </p:cNvPr>
          <p:cNvSpPr/>
          <p:nvPr/>
        </p:nvSpPr>
        <p:spPr>
          <a:xfrm>
            <a:off x="8251963" y="5343146"/>
            <a:ext cx="834887" cy="612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新业务利润率高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3552C7-F7FA-470A-B9CE-D8F4CBDA0ABA}"/>
              </a:ext>
            </a:extLst>
          </p:cNvPr>
          <p:cNvSpPr/>
          <p:nvPr/>
        </p:nvSpPr>
        <p:spPr>
          <a:xfrm>
            <a:off x="4733512" y="921967"/>
            <a:ext cx="931793" cy="469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平台高效受众广泛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BD4C95B-7070-4B05-8883-8383D6F4A9BF}"/>
              </a:ext>
            </a:extLst>
          </p:cNvPr>
          <p:cNvSpPr/>
          <p:nvPr/>
        </p:nvSpPr>
        <p:spPr>
          <a:xfrm>
            <a:off x="8080513" y="2364384"/>
            <a:ext cx="834887" cy="6881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成本敏感利润率低</a:t>
            </a:r>
          </a:p>
        </p:txBody>
      </p:sp>
    </p:spTree>
    <p:extLst>
      <p:ext uri="{BB962C8B-B14F-4D97-AF65-F5344CB8AC3E}">
        <p14:creationId xmlns:p14="http://schemas.microsoft.com/office/powerpoint/2010/main" val="98087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FE5A-4006-4019-AF7B-C767968A0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87" y="128753"/>
            <a:ext cx="8260702" cy="1325563"/>
          </a:xfrm>
        </p:spPr>
        <p:txBody>
          <a:bodyPr/>
          <a:lstStyle/>
          <a:p>
            <a:r>
              <a:rPr lang="zh-CN" altLang="en-US" dirty="0"/>
              <a:t>对商业模式</a:t>
            </a:r>
            <a:r>
              <a:rPr lang="zh-CN" altLang="en-US" b="1" dirty="0"/>
              <a:t>每个模块</a:t>
            </a:r>
            <a:r>
              <a:rPr lang="zh-CN" altLang="en-US" dirty="0"/>
              <a:t>做</a:t>
            </a:r>
            <a:r>
              <a:rPr lang="en-US" altLang="zh-CN" b="1" dirty="0">
                <a:solidFill>
                  <a:srgbClr val="FF0000"/>
                </a:solidFill>
              </a:rPr>
              <a:t>SWOT</a:t>
            </a:r>
            <a:r>
              <a:rPr lang="zh-CN" altLang="en-US" b="1" dirty="0">
                <a:solidFill>
                  <a:srgbClr val="FF0000"/>
                </a:solidFill>
              </a:rPr>
              <a:t>评估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F929A8-5DB1-4077-8FCD-2B62D3EE2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311" y="1219796"/>
            <a:ext cx="3568148" cy="530499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传统</a:t>
            </a:r>
            <a:r>
              <a:rPr lang="en-US" altLang="zh-CN" dirty="0"/>
              <a:t>SWOT</a:t>
            </a:r>
            <a:r>
              <a:rPr lang="zh-CN" altLang="en-US" dirty="0"/>
              <a:t>分析与商业模式画布结合</a:t>
            </a:r>
            <a:endParaRPr lang="en-US" altLang="zh-CN" dirty="0"/>
          </a:p>
          <a:p>
            <a:pPr lvl="1"/>
            <a:r>
              <a:rPr lang="zh-CN" altLang="en-US" sz="2600" dirty="0"/>
              <a:t>画布的存在帮助聚焦</a:t>
            </a:r>
            <a:r>
              <a:rPr lang="en-US" altLang="zh-CN" sz="2600" dirty="0"/>
              <a:t>SWOT</a:t>
            </a:r>
            <a:r>
              <a:rPr lang="zh-CN" altLang="en-US" sz="2600" dirty="0"/>
              <a:t>分析，避免模糊，实现聚焦</a:t>
            </a:r>
            <a:endParaRPr lang="en-US" altLang="zh-CN" sz="2600" dirty="0"/>
          </a:p>
          <a:p>
            <a:pPr lvl="1"/>
            <a:r>
              <a:rPr lang="zh-CN" altLang="en-US" sz="2600" dirty="0"/>
              <a:t>按照价值主张、成本</a:t>
            </a:r>
            <a:r>
              <a:rPr lang="en-US" altLang="zh-CN" sz="2600" dirty="0"/>
              <a:t>/</a:t>
            </a:r>
            <a:r>
              <a:rPr lang="zh-CN" altLang="en-US" sz="2600" dirty="0"/>
              <a:t>收入、基础设施（</a:t>
            </a:r>
            <a:r>
              <a:rPr lang="en-US" altLang="zh-CN" sz="2600" dirty="0"/>
              <a:t>KR+KA+KP</a:t>
            </a:r>
            <a:r>
              <a:rPr lang="zh-CN" altLang="en-US" sz="2600" dirty="0"/>
              <a:t>）、客户界面（</a:t>
            </a:r>
            <a:r>
              <a:rPr lang="en-US" altLang="zh-CN" sz="2600" dirty="0"/>
              <a:t>CS+CH+CR</a:t>
            </a:r>
            <a:r>
              <a:rPr lang="zh-CN" altLang="en-US" sz="2600" dirty="0"/>
              <a:t>）四类展开评估</a:t>
            </a:r>
            <a:endParaRPr lang="en-US" altLang="zh-CN" sz="2600" dirty="0"/>
          </a:p>
          <a:p>
            <a:pPr lvl="1"/>
            <a:r>
              <a:rPr lang="zh-CN" altLang="en-US" sz="2600" dirty="0"/>
              <a:t>从去年开始</a:t>
            </a:r>
            <a:r>
              <a:rPr lang="zh-CN" altLang="en-US" sz="2600" b="1" dirty="0"/>
              <a:t>大作业中的</a:t>
            </a:r>
            <a:r>
              <a:rPr lang="en-US" altLang="zh-CN" sz="2600" b="1" dirty="0"/>
              <a:t>SWOT</a:t>
            </a:r>
            <a:r>
              <a:rPr lang="zh-CN" altLang="en-US" sz="2600" b="1" dirty="0"/>
              <a:t>评估</a:t>
            </a:r>
            <a:r>
              <a:rPr lang="zh-CN" altLang="en-US" sz="2600" dirty="0"/>
              <a:t>只需</a:t>
            </a:r>
            <a:r>
              <a:rPr lang="zh-CN" altLang="en-US" sz="2600" b="1" dirty="0"/>
              <a:t>挑选</a:t>
            </a:r>
            <a:r>
              <a:rPr lang="zh-CN" altLang="en-US" sz="2600" dirty="0"/>
              <a:t>上述四类中的</a:t>
            </a:r>
            <a:r>
              <a:rPr lang="zh-CN" altLang="en-US" sz="2600" b="1" dirty="0"/>
              <a:t>一类</a:t>
            </a:r>
            <a:r>
              <a:rPr lang="zh-CN" altLang="en-US" sz="2600" dirty="0"/>
              <a:t>展开</a:t>
            </a:r>
            <a:endParaRPr lang="en-US" altLang="zh-CN" sz="2600" dirty="0"/>
          </a:p>
          <a:p>
            <a:pPr lvl="2"/>
            <a:r>
              <a:rPr lang="zh-CN" altLang="en-US" sz="2200" dirty="0"/>
              <a:t>你觉得最重要的那一类</a:t>
            </a:r>
            <a:endParaRPr lang="en-US" altLang="zh-CN" sz="2200" dirty="0"/>
          </a:p>
          <a:p>
            <a:pPr lvl="2"/>
            <a:r>
              <a:rPr lang="zh-CN" altLang="en-US" sz="2200" dirty="0"/>
              <a:t>裁剪的原因：</a:t>
            </a:r>
            <a:r>
              <a:rPr lang="en-US" altLang="zh-CN" sz="2200" dirty="0"/>
              <a:t>1.</a:t>
            </a:r>
            <a:r>
              <a:rPr lang="zh-CN" altLang="en-US" sz="2200" dirty="0"/>
              <a:t>减负；</a:t>
            </a:r>
            <a:r>
              <a:rPr lang="en-US" altLang="zh-CN" sz="2200" dirty="0"/>
              <a:t>2. </a:t>
            </a:r>
            <a:r>
              <a:rPr lang="zh-CN" altLang="en-US" sz="2200" dirty="0"/>
              <a:t>希望大家</a:t>
            </a:r>
            <a:r>
              <a:rPr lang="zh-CN" altLang="en-US" sz="2200" b="1" dirty="0"/>
              <a:t>聚焦</a:t>
            </a:r>
            <a:endParaRPr lang="en-US" altLang="zh-CN" sz="2200" b="1" dirty="0"/>
          </a:p>
          <a:p>
            <a:pPr lvl="2"/>
            <a:r>
              <a:rPr lang="zh-CN" altLang="en-US" sz="2200" dirty="0">
                <a:solidFill>
                  <a:srgbClr val="FF0000"/>
                </a:solidFill>
              </a:rPr>
              <a:t>今年：与总体评估合并 </a:t>
            </a:r>
            <a:r>
              <a:rPr lang="en-US" altLang="zh-CN" sz="2200" dirty="0">
                <a:solidFill>
                  <a:srgbClr val="FF0000"/>
                </a:solidFill>
              </a:rPr>
              <a:t>– </a:t>
            </a:r>
            <a:r>
              <a:rPr lang="zh-CN" altLang="en-US" sz="2200" dirty="0">
                <a:solidFill>
                  <a:srgbClr val="FF0000"/>
                </a:solidFill>
              </a:rPr>
              <a:t>参考</a:t>
            </a:r>
            <a:r>
              <a:rPr lang="en-US" altLang="zh-CN" sz="2200" dirty="0">
                <a:solidFill>
                  <a:srgbClr val="FF0000"/>
                </a:solidFill>
              </a:rPr>
              <a:t>SWOT</a:t>
            </a:r>
            <a:r>
              <a:rPr lang="zh-CN" altLang="en-US" sz="2200" dirty="0">
                <a:solidFill>
                  <a:srgbClr val="FF0000"/>
                </a:solidFill>
              </a:rPr>
              <a:t>在画布四部分的问题展开</a:t>
            </a:r>
            <a:endParaRPr lang="en-US" altLang="zh-CN" sz="2200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72589C-50B9-4BCB-A1D9-8E99B452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458" y="1148266"/>
            <a:ext cx="4840718" cy="324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2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30472-3AFC-B809-16DF-B6A5C8633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391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SWOT</a:t>
            </a:r>
            <a:r>
              <a:rPr lang="zh-CN" altLang="en-US" dirty="0"/>
              <a:t>评估的背景板：网易严选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381A98-E31F-AB69-E9C8-1BEF3DBB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635" y="1040363"/>
            <a:ext cx="2619858" cy="42578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399DF5-DA6B-49E0-7178-D245161C6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7" y="989045"/>
            <a:ext cx="2915389" cy="48270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D9EB27-D9D7-170D-C5F2-71A7CCF15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156" y="989045"/>
            <a:ext cx="3479163" cy="38053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8ABDFD3-9C2B-DDDF-9C9F-CDC0E5BA8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663" y="5205319"/>
            <a:ext cx="4260979" cy="16246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2EBF0C-EF46-3A92-1099-C1476E195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618" y="4738101"/>
            <a:ext cx="1203043" cy="20564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B646617-D23B-DCF6-59B3-7A566BCD3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7100" y="2825942"/>
            <a:ext cx="4436115" cy="393687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FFF03B8-9C98-F940-C5C7-768286040F5D}"/>
              </a:ext>
            </a:extLst>
          </p:cNvPr>
          <p:cNvSpPr/>
          <p:nvPr/>
        </p:nvSpPr>
        <p:spPr>
          <a:xfrm>
            <a:off x="1150776" y="4988767"/>
            <a:ext cx="3279348" cy="8801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基于纯粹功能的“白牌”生意</a:t>
            </a:r>
            <a:br>
              <a:rPr lang="en-US" altLang="zh-CN" dirty="0"/>
            </a:br>
            <a:r>
              <a:rPr lang="zh-CN" altLang="en-US" dirty="0"/>
              <a:t>类似的“品牌” </a:t>
            </a:r>
            <a:r>
              <a:rPr lang="en-US" altLang="zh-CN" dirty="0"/>
              <a:t>– </a:t>
            </a:r>
            <a:r>
              <a:rPr lang="zh-CN" altLang="en-US" dirty="0"/>
              <a:t>无印良品</a:t>
            </a:r>
            <a:r>
              <a:rPr lang="en-US" altLang="zh-CN" dirty="0"/>
              <a:t>MUJI</a:t>
            </a:r>
          </a:p>
          <a:p>
            <a:pPr algn="ctr"/>
            <a:r>
              <a:rPr lang="zh-CN" altLang="en-US" i="1" dirty="0"/>
              <a:t>降低用户选择焦虑 </a:t>
            </a:r>
            <a:r>
              <a:rPr lang="en-US" altLang="zh-CN" i="1" dirty="0"/>
              <a:t>– </a:t>
            </a:r>
            <a:r>
              <a:rPr lang="zh-CN" altLang="en-US" i="1" dirty="0"/>
              <a:t>高性价比</a:t>
            </a:r>
          </a:p>
        </p:txBody>
      </p:sp>
    </p:spTree>
    <p:extLst>
      <p:ext uri="{BB962C8B-B14F-4D97-AF65-F5344CB8AC3E}">
        <p14:creationId xmlns:p14="http://schemas.microsoft.com/office/powerpoint/2010/main" val="35220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ACE1C-1467-48CA-B52C-F67BBF19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11" y="337448"/>
            <a:ext cx="78867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SW</a:t>
            </a:r>
            <a:r>
              <a:rPr lang="en-US" altLang="zh-CN" dirty="0"/>
              <a:t>OT</a:t>
            </a:r>
            <a:r>
              <a:rPr lang="zh-CN" altLang="en-US" dirty="0"/>
              <a:t>：价值主张（价值观 </a:t>
            </a:r>
            <a:r>
              <a:rPr lang="en-US" altLang="zh-CN" dirty="0"/>
              <a:t>vs.</a:t>
            </a:r>
            <a:r>
              <a:rPr lang="zh-CN" altLang="en-US" dirty="0"/>
              <a:t> 性价比）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E77CA8-6136-4DBF-B38D-4AEDD526E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11" y="4274976"/>
            <a:ext cx="7886700" cy="2461726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网络效应：</a:t>
            </a:r>
            <a:r>
              <a:rPr lang="zh-CN" altLang="en-US" b="1" dirty="0">
                <a:solidFill>
                  <a:srgbClr val="7030A0"/>
                </a:solidFill>
              </a:rPr>
              <a:t>各项价值主张之间相互联系，相互促进</a:t>
            </a:r>
            <a:endParaRPr lang="en-US" altLang="zh-CN" b="1" dirty="0">
              <a:solidFill>
                <a:srgbClr val="7030A0"/>
              </a:solidFill>
            </a:endParaRPr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站：基于兴趣和一致价值观的内容共享与社交，专注与热爱连接内容和社交，</a:t>
            </a:r>
            <a:r>
              <a:rPr lang="zh-CN" altLang="en-US" b="1" dirty="0">
                <a:solidFill>
                  <a:srgbClr val="00B0F0"/>
                </a:solidFill>
              </a:rPr>
              <a:t>自然形成的自主学习社区</a:t>
            </a:r>
            <a:r>
              <a:rPr lang="en-US" altLang="zh-CN" b="1" dirty="0">
                <a:solidFill>
                  <a:srgbClr val="00B0F0"/>
                </a:solidFill>
              </a:rPr>
              <a:t>+</a:t>
            </a:r>
            <a:r>
              <a:rPr lang="zh-CN" altLang="en-US" b="1" dirty="0">
                <a:solidFill>
                  <a:srgbClr val="00B0F0"/>
                </a:solidFill>
              </a:rPr>
              <a:t>规模极大的审核部门与风纪组</a:t>
            </a:r>
            <a:endParaRPr lang="en-US" altLang="zh-CN" strike="sngStrike" dirty="0"/>
          </a:p>
          <a:p>
            <a:pPr lvl="1"/>
            <a:r>
              <a:rPr lang="zh-CN" altLang="en-US" b="1" dirty="0">
                <a:solidFill>
                  <a:srgbClr val="7030A0"/>
                </a:solidFill>
              </a:rPr>
              <a:t>产品与服务的强耦合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zh-CN" altLang="en-US" dirty="0"/>
              <a:t>以服务为主的，服务中使用的产品和环境能否满足服务的需要</a:t>
            </a:r>
          </a:p>
          <a:p>
            <a:pPr lvl="2"/>
            <a:r>
              <a:rPr lang="zh-CN" altLang="en-US" dirty="0"/>
              <a:t>以产品为主的，服务能否有效支持产品传递和售后</a:t>
            </a:r>
            <a:endParaRPr lang="en-US" altLang="zh-CN" dirty="0"/>
          </a:p>
          <a:p>
            <a:pPr lvl="2"/>
            <a:r>
              <a:rPr lang="en-US" altLang="zh-CN" dirty="0"/>
              <a:t>B</a:t>
            </a:r>
            <a:r>
              <a:rPr lang="zh-CN" altLang="en-US" dirty="0"/>
              <a:t>站的另一个方向：专注游戏分享与发行 </a:t>
            </a:r>
            <a:r>
              <a:rPr lang="en-US" altLang="zh-CN" dirty="0"/>
              <a:t>– </a:t>
            </a:r>
            <a:r>
              <a:rPr lang="zh-CN" altLang="en-US" i="1" dirty="0"/>
              <a:t>受版号停发冲击</a:t>
            </a:r>
            <a:endParaRPr lang="en-US" altLang="zh-CN" i="1" dirty="0"/>
          </a:p>
          <a:p>
            <a:pPr lvl="1"/>
            <a:r>
              <a:rPr lang="zh-CN" altLang="en-US" i="1" dirty="0"/>
              <a:t>价值观如何构建：客户洞察</a:t>
            </a:r>
            <a:endParaRPr lang="en-US" altLang="zh-CN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66AF3B-7F4C-416F-A4EA-4B5F2C8A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39" y="1663011"/>
            <a:ext cx="9144000" cy="246172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69C84AC-9BF0-44EE-BB07-51F621B6F99A}"/>
              </a:ext>
            </a:extLst>
          </p:cNvPr>
          <p:cNvSpPr/>
          <p:nvPr/>
        </p:nvSpPr>
        <p:spPr>
          <a:xfrm>
            <a:off x="4924804" y="2269878"/>
            <a:ext cx="1431236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严选：性价比 </a:t>
            </a:r>
            <a:r>
              <a:rPr lang="en-US" altLang="zh-CN" sz="1350" dirty="0"/>
              <a:t>against </a:t>
            </a:r>
            <a:r>
              <a:rPr lang="zh-CN" altLang="en-US" sz="1350" dirty="0"/>
              <a:t>价高质低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C3A0CC-4092-4164-B165-C184854EF970}"/>
              </a:ext>
            </a:extLst>
          </p:cNvPr>
          <p:cNvSpPr/>
          <p:nvPr/>
        </p:nvSpPr>
        <p:spPr>
          <a:xfrm>
            <a:off x="4924804" y="2753761"/>
            <a:ext cx="1431236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严选的正交维度：共情 与 性价比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A31CA9-A772-44A3-83C4-49DABFF7D7C5}"/>
              </a:ext>
            </a:extLst>
          </p:cNvPr>
          <p:cNvSpPr/>
          <p:nvPr/>
        </p:nvSpPr>
        <p:spPr>
          <a:xfrm>
            <a:off x="4924804" y="3245079"/>
            <a:ext cx="1431236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严选缺基于反馈的选品设计渠道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16E933-4128-4B53-AA6E-894242B8F278}"/>
              </a:ext>
            </a:extLst>
          </p:cNvPr>
          <p:cNvSpPr/>
          <p:nvPr/>
        </p:nvSpPr>
        <p:spPr>
          <a:xfrm>
            <a:off x="4924804" y="3738294"/>
            <a:ext cx="1431236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严选：价格过高与质量问题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CC63DF-EF9D-528F-518A-F2B7B9589A3C}"/>
              </a:ext>
            </a:extLst>
          </p:cNvPr>
          <p:cNvSpPr/>
          <p:nvPr/>
        </p:nvSpPr>
        <p:spPr>
          <a:xfrm>
            <a:off x="472751" y="2562808"/>
            <a:ext cx="510073" cy="1349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13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85CE9-E046-4024-A306-EACC3B66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补充：纯产品到纯服务的分级与举例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A85FB5E-3106-415E-824F-872306917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39" y="1690689"/>
            <a:ext cx="6520070" cy="4848018"/>
          </a:xfrm>
        </p:spPr>
      </p:pic>
    </p:spTree>
    <p:extLst>
      <p:ext uri="{BB962C8B-B14F-4D97-AF65-F5344CB8AC3E}">
        <p14:creationId xmlns:p14="http://schemas.microsoft.com/office/powerpoint/2010/main" val="3729708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9DA2311F-2D56-688D-0CDD-17A3705EB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0098"/>
            <a:ext cx="9144000" cy="1826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B1665C-8AA2-4565-B62E-C5C12F8E7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420493"/>
            <a:ext cx="9144000" cy="41330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90CF832-3989-4D28-846F-F055F7067941}"/>
              </a:ext>
            </a:extLst>
          </p:cNvPr>
          <p:cNvSpPr/>
          <p:nvPr/>
        </p:nvSpPr>
        <p:spPr>
          <a:xfrm>
            <a:off x="3536674" y="751114"/>
            <a:ext cx="1326874" cy="1270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会员充值、年卡、连续包月、餐饮日化快消、信息类产品与服务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0A6BCE-7F22-4120-8A06-72A94A225E23}"/>
              </a:ext>
            </a:extLst>
          </p:cNvPr>
          <p:cNvSpPr/>
          <p:nvPr/>
        </p:nvSpPr>
        <p:spPr>
          <a:xfrm>
            <a:off x="4930637" y="751114"/>
            <a:ext cx="1326874" cy="12701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订单竞标、奢侈品（“轻奢”利润率反而更高）、套利对冲交易（大额利润依赖杠杆）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CC5DC3-BB01-467B-8EA3-ACC8227E3A4B}"/>
              </a:ext>
            </a:extLst>
          </p:cNvPr>
          <p:cNvSpPr/>
          <p:nvPr/>
        </p:nvSpPr>
        <p:spPr>
          <a:xfrm>
            <a:off x="3536674" y="2555037"/>
            <a:ext cx="1326874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产品上升至生活方式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4EEC5F-0EF0-413B-A800-A33CCA219B4E}"/>
              </a:ext>
            </a:extLst>
          </p:cNvPr>
          <p:cNvSpPr/>
          <p:nvPr/>
        </p:nvSpPr>
        <p:spPr>
          <a:xfrm>
            <a:off x="4930637" y="2555037"/>
            <a:ext cx="1326874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盲目跟风、依赖补贴与政策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47CC76-EA4B-435A-8C6C-36EA912FF8A4}"/>
              </a:ext>
            </a:extLst>
          </p:cNvPr>
          <p:cNvSpPr/>
          <p:nvPr/>
        </p:nvSpPr>
        <p:spPr>
          <a:xfrm>
            <a:off x="3536674" y="3047024"/>
            <a:ext cx="1326874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零售企业或电商平台拖账期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75AE94-E574-4C17-8036-1283E28F7A08}"/>
              </a:ext>
            </a:extLst>
          </p:cNvPr>
          <p:cNvSpPr/>
          <p:nvPr/>
        </p:nvSpPr>
        <p:spPr>
          <a:xfrm>
            <a:off x="4930637" y="3047024"/>
            <a:ext cx="1326874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供应商被占款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EDA0FE-51A3-4D48-8191-D8A55A8CE5B5}"/>
              </a:ext>
            </a:extLst>
          </p:cNvPr>
          <p:cNvSpPr/>
          <p:nvPr/>
        </p:nvSpPr>
        <p:spPr>
          <a:xfrm>
            <a:off x="4930636" y="3539011"/>
            <a:ext cx="1431236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假流量、低转化率、捆绑销售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6DA74D8-1684-4113-983F-C00BB5BA3033}"/>
              </a:ext>
            </a:extLst>
          </p:cNvPr>
          <p:cNvSpPr/>
          <p:nvPr/>
        </p:nvSpPr>
        <p:spPr>
          <a:xfrm>
            <a:off x="3536674" y="4008636"/>
            <a:ext cx="1326874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价格差异化与自主定价权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237520-088B-45BB-AF76-7679FDF69FC8}"/>
              </a:ext>
            </a:extLst>
          </p:cNvPr>
          <p:cNvSpPr/>
          <p:nvPr/>
        </p:nvSpPr>
        <p:spPr>
          <a:xfrm>
            <a:off x="4930636" y="2063050"/>
            <a:ext cx="1431236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滴滴：平台向专车司机抽成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664570-77C8-4296-B690-F278F8547ED5}"/>
              </a:ext>
            </a:extLst>
          </p:cNvPr>
          <p:cNvSpPr/>
          <p:nvPr/>
        </p:nvSpPr>
        <p:spPr>
          <a:xfrm>
            <a:off x="3364852" y="2059549"/>
            <a:ext cx="1498696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B</a:t>
            </a:r>
            <a:r>
              <a:rPr lang="zh-CN" altLang="en-US" sz="1350" dirty="0"/>
              <a:t>站：游戏、大会员、广告、电商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D1F99B1-5900-46E1-A221-B77A993B4D79}"/>
              </a:ext>
            </a:extLst>
          </p:cNvPr>
          <p:cNvSpPr/>
          <p:nvPr/>
        </p:nvSpPr>
        <p:spPr>
          <a:xfrm>
            <a:off x="4930636" y="4031545"/>
            <a:ext cx="1431236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严选：我不做双十一（</a:t>
            </a:r>
            <a:r>
              <a:rPr lang="en-US" altLang="zh-CN" sz="1350" dirty="0"/>
              <a:t>PDD</a:t>
            </a:r>
            <a:r>
              <a:rPr lang="zh-CN" altLang="en-US" sz="1350" dirty="0"/>
              <a:t>：？）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5C5462-0D95-4D45-AD26-B05FAB3FBE0C}"/>
              </a:ext>
            </a:extLst>
          </p:cNvPr>
          <p:cNvSpPr/>
          <p:nvPr/>
        </p:nvSpPr>
        <p:spPr>
          <a:xfrm>
            <a:off x="3536674" y="3526409"/>
            <a:ext cx="1326874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将用户（反馈）引入产品设计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90427A7-E588-4E98-A945-3B57F230E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100" y="38935"/>
            <a:ext cx="3409950" cy="545071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SW</a:t>
            </a:r>
            <a:r>
              <a:rPr lang="en-US" altLang="zh-CN" sz="3200" dirty="0"/>
              <a:t>OT</a:t>
            </a:r>
            <a:r>
              <a:rPr lang="zh-CN" altLang="en-US" sz="3200" dirty="0"/>
              <a:t>：成本</a:t>
            </a:r>
            <a:r>
              <a:rPr lang="en-US" altLang="zh-CN" sz="3200" dirty="0"/>
              <a:t>/</a:t>
            </a:r>
            <a:r>
              <a:rPr lang="zh-CN" altLang="en-US" sz="3200" dirty="0"/>
              <a:t>收入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A9A1630-4DD4-6442-E68C-BDC61ECBB8EE}"/>
              </a:ext>
            </a:extLst>
          </p:cNvPr>
          <p:cNvSpPr/>
          <p:nvPr/>
        </p:nvSpPr>
        <p:spPr>
          <a:xfrm>
            <a:off x="3536674" y="4543611"/>
            <a:ext cx="2876826" cy="14889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成本是否可以预测</a:t>
            </a:r>
            <a:endParaRPr lang="en-US" altLang="zh-CN" sz="1350" dirty="0"/>
          </a:p>
          <a:p>
            <a:pPr algn="ctr"/>
            <a:br>
              <a:rPr lang="en-US" altLang="zh-CN" sz="1350" dirty="0"/>
            </a:br>
            <a:r>
              <a:rPr lang="zh-CN" altLang="en-US" sz="1350" dirty="0"/>
              <a:t>成本结构（导向）是否匹配</a:t>
            </a:r>
            <a:endParaRPr lang="en-US" altLang="zh-CN" sz="1350" dirty="0"/>
          </a:p>
          <a:p>
            <a:pPr algn="ctr"/>
            <a:br>
              <a:rPr lang="en-US" altLang="zh-CN" sz="1350" dirty="0"/>
            </a:br>
            <a:r>
              <a:rPr lang="zh-CN" altLang="en-US" sz="1350" dirty="0"/>
              <a:t>运营成本效率高还是低</a:t>
            </a:r>
            <a:endParaRPr lang="en-US" altLang="zh-CN" sz="1350" dirty="0"/>
          </a:p>
          <a:p>
            <a:pPr algn="ctr"/>
            <a:br>
              <a:rPr lang="en-US" altLang="zh-CN" sz="1350" dirty="0"/>
            </a:br>
            <a:r>
              <a:rPr lang="zh-CN" altLang="en-US" sz="1350" dirty="0"/>
              <a:t>是否能从规模经济中获益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E8AD92B-6435-E4F5-BBB3-9EACEAE92544}"/>
              </a:ext>
            </a:extLst>
          </p:cNvPr>
          <p:cNvSpPr/>
          <p:nvPr/>
        </p:nvSpPr>
        <p:spPr>
          <a:xfrm>
            <a:off x="133350" y="6106887"/>
            <a:ext cx="8902700" cy="6368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是否利润高成本低、收入</a:t>
            </a:r>
            <a:r>
              <a:rPr lang="en-US" altLang="zh-CN" dirty="0"/>
              <a:t>\</a:t>
            </a:r>
            <a:r>
              <a:rPr lang="zh-CN" altLang="en-US" dirty="0"/>
              <a:t>成本可预期、收益是否稳定</a:t>
            </a:r>
            <a:r>
              <a:rPr lang="en-US" altLang="zh-CN" dirty="0"/>
              <a:t>&amp;</a:t>
            </a:r>
            <a:r>
              <a:rPr lang="zh-CN" altLang="en-US" dirty="0"/>
              <a:t>多样化</a:t>
            </a:r>
            <a:r>
              <a:rPr lang="en-US" altLang="zh-CN" dirty="0"/>
              <a:t>&amp;</a:t>
            </a:r>
            <a:r>
              <a:rPr lang="zh-CN" altLang="en-US" dirty="0"/>
              <a:t>可持续、收入账期是否合理、客户需要与定价机制是否合理、运营效率</a:t>
            </a:r>
            <a:r>
              <a:rPr lang="en-US" altLang="zh-CN" dirty="0"/>
              <a:t>&amp;</a:t>
            </a:r>
            <a:r>
              <a:rPr lang="zh-CN" altLang="en-US" dirty="0"/>
              <a:t>能否扩大规模后受益</a:t>
            </a:r>
          </a:p>
        </p:txBody>
      </p:sp>
    </p:spTree>
    <p:extLst>
      <p:ext uri="{BB962C8B-B14F-4D97-AF65-F5344CB8AC3E}">
        <p14:creationId xmlns:p14="http://schemas.microsoft.com/office/powerpoint/2010/main" val="62881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5504E51-3B54-4990-8D2B-C34DD5871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3" y="1585293"/>
            <a:ext cx="6466619" cy="4628895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17EF4-F8F6-470E-9F29-51675A0B9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9151" y="279918"/>
            <a:ext cx="3184849" cy="6313715"/>
          </a:xfrm>
          <a:solidFill>
            <a:srgbClr val="FFFFFF"/>
          </a:solidFill>
        </p:spPr>
        <p:txBody>
          <a:bodyPr>
            <a:noAutofit/>
          </a:bodyPr>
          <a:lstStyle/>
          <a:p>
            <a:r>
              <a:rPr lang="zh-CN" altLang="en-US" sz="1800" b="1" dirty="0"/>
              <a:t>客户细分</a:t>
            </a:r>
            <a:endParaRPr lang="en-US" altLang="zh-CN" sz="1800" b="1" dirty="0"/>
          </a:p>
          <a:p>
            <a:pPr lvl="1"/>
            <a:r>
              <a:rPr lang="zh-CN" altLang="en-US" sz="1800" dirty="0"/>
              <a:t>客户忠诚度、客户分类（洞察）、持续获客与获客成本</a:t>
            </a:r>
            <a:endParaRPr lang="en-US" altLang="zh-CN" sz="1800" dirty="0"/>
          </a:p>
          <a:p>
            <a:r>
              <a:rPr lang="zh-CN" altLang="en-US" sz="1800" b="1" dirty="0"/>
              <a:t>渠道通路</a:t>
            </a:r>
            <a:endParaRPr lang="en-US" altLang="zh-CN" sz="1800" b="1" dirty="0"/>
          </a:p>
          <a:p>
            <a:pPr lvl="1"/>
            <a:r>
              <a:rPr lang="zh-CN" altLang="en-US" sz="1800" dirty="0"/>
              <a:t>效率、效果、连接能力、易于接触、是否整合、规模经济、匹配</a:t>
            </a:r>
            <a:endParaRPr lang="en-US" altLang="zh-CN" sz="1800" dirty="0"/>
          </a:p>
          <a:p>
            <a:pPr lvl="2"/>
            <a:r>
              <a:rPr lang="zh-CN" altLang="en-US" sz="1400" dirty="0"/>
              <a:t>包养</a:t>
            </a:r>
            <a:r>
              <a:rPr lang="en-US" altLang="zh-CN" sz="1400" dirty="0"/>
              <a:t>B</a:t>
            </a:r>
            <a:r>
              <a:rPr lang="zh-CN" altLang="en-US" sz="1400" dirty="0"/>
              <a:t>站大</a:t>
            </a:r>
            <a:r>
              <a:rPr lang="en-US" altLang="zh-CN" sz="1400" dirty="0"/>
              <a:t>Up</a:t>
            </a:r>
            <a:r>
              <a:rPr lang="zh-CN" altLang="en-US" sz="1400" dirty="0"/>
              <a:t>主的</a:t>
            </a:r>
            <a:r>
              <a:rPr lang="en-US" altLang="zh-CN" sz="1400" dirty="0"/>
              <a:t>PDD</a:t>
            </a:r>
            <a:r>
              <a:rPr lang="zh-CN" altLang="en-US" sz="1400" dirty="0"/>
              <a:t>（大品牌百亿补贴）</a:t>
            </a:r>
            <a:endParaRPr lang="en-US" altLang="zh-CN" sz="1400" dirty="0"/>
          </a:p>
          <a:p>
            <a:pPr lvl="1"/>
            <a:r>
              <a:rPr lang="zh-CN" altLang="en-US" sz="1800" dirty="0"/>
              <a:t>网易严选在渠道的</a:t>
            </a:r>
            <a:r>
              <a:rPr lang="zh-CN" altLang="en-US" sz="1800" b="1" dirty="0">
                <a:solidFill>
                  <a:srgbClr val="00B0F0"/>
                </a:solidFill>
              </a:rPr>
              <a:t>了解部分取得了正面的效果（产品打造），</a:t>
            </a:r>
            <a:r>
              <a:rPr lang="zh-CN" altLang="en-US" sz="1800" dirty="0"/>
              <a:t>但在</a:t>
            </a:r>
            <a:r>
              <a:rPr lang="zh-CN" altLang="en-US" sz="1800" b="1" dirty="0">
                <a:solidFill>
                  <a:srgbClr val="FF0000"/>
                </a:solidFill>
              </a:rPr>
              <a:t>评估、传递与售后</a:t>
            </a:r>
            <a:r>
              <a:rPr lang="zh-CN" altLang="en-US" sz="1800" b="1" dirty="0"/>
              <a:t>的部分取得了较为负面的效果</a:t>
            </a:r>
            <a:r>
              <a:rPr lang="zh-CN" altLang="en-US" sz="1800" b="1" dirty="0">
                <a:solidFill>
                  <a:srgbClr val="FF0000"/>
                </a:solidFill>
              </a:rPr>
              <a:t>（</a:t>
            </a:r>
            <a:r>
              <a:rPr lang="en-US" altLang="zh-CN" sz="1800" b="1" dirty="0">
                <a:solidFill>
                  <a:srgbClr val="FF0000"/>
                </a:solidFill>
              </a:rPr>
              <a:t>ODM-</a:t>
            </a:r>
            <a:r>
              <a:rPr lang="zh-CN" altLang="en-US" sz="1800" b="1" dirty="0">
                <a:solidFill>
                  <a:srgbClr val="FF0000"/>
                </a:solidFill>
              </a:rPr>
              <a:t>各领域大品牌，</a:t>
            </a:r>
            <a:r>
              <a:rPr lang="en-US" altLang="zh-CN" sz="1800" b="1" dirty="0" err="1">
                <a:solidFill>
                  <a:srgbClr val="FF0000"/>
                </a:solidFill>
              </a:rPr>
              <a:t>ems</a:t>
            </a:r>
            <a:r>
              <a:rPr lang="en-US" altLang="zh-CN" sz="1800" b="1" dirty="0">
                <a:solidFill>
                  <a:srgbClr val="FF0000"/>
                </a:solidFill>
              </a:rPr>
              <a:t>-</a:t>
            </a:r>
            <a:r>
              <a:rPr lang="zh-CN" altLang="en-US" sz="1800" b="1" dirty="0">
                <a:solidFill>
                  <a:srgbClr val="FF0000"/>
                </a:solidFill>
              </a:rPr>
              <a:t>顺丰，产品品控与</a:t>
            </a:r>
            <a:r>
              <a:rPr lang="en-US" altLang="zh-CN" sz="1800" b="1" dirty="0">
                <a:solidFill>
                  <a:srgbClr val="FF0000"/>
                </a:solidFill>
              </a:rPr>
              <a:t>SPU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</a:rPr>
              <a:t>SKU</a:t>
            </a:r>
            <a:r>
              <a:rPr lang="zh-CN" altLang="en-US" sz="1800" b="1" dirty="0">
                <a:solidFill>
                  <a:srgbClr val="FF0000"/>
                </a:solidFill>
              </a:rPr>
              <a:t>的矛盾）</a:t>
            </a:r>
            <a:endParaRPr lang="en-US" altLang="zh-CN" sz="1800" dirty="0"/>
          </a:p>
          <a:p>
            <a:r>
              <a:rPr lang="zh-CN" altLang="en-US" sz="1800" b="1" dirty="0"/>
              <a:t>客户关系</a:t>
            </a:r>
            <a:endParaRPr lang="en-US" altLang="zh-CN" sz="1800" b="1" dirty="0"/>
          </a:p>
          <a:p>
            <a:pPr lvl="1"/>
            <a:r>
              <a:rPr lang="zh-CN" altLang="en-US" sz="1800" dirty="0"/>
              <a:t>品牌、匹配、切换成本</a:t>
            </a:r>
            <a:endParaRPr lang="en-US" altLang="zh-CN" sz="1800" dirty="0"/>
          </a:p>
          <a:p>
            <a:pPr lvl="2"/>
            <a:r>
              <a:rPr lang="zh-CN" altLang="en-US" sz="1400" dirty="0"/>
              <a:t>强渠道或服务难以替代</a:t>
            </a:r>
          </a:p>
          <a:p>
            <a:pPr lvl="1"/>
            <a:r>
              <a:rPr lang="zh-CN" altLang="en-US" sz="1800" b="1" dirty="0"/>
              <a:t>网易严选的情感诉求在忠诚度上明显弱于</a:t>
            </a:r>
            <a:r>
              <a:rPr lang="en-US" altLang="zh-CN" sz="1800" b="1" dirty="0"/>
              <a:t>PDD-</a:t>
            </a:r>
            <a:r>
              <a:rPr lang="zh-CN" altLang="en-US" sz="1800" b="1" dirty="0">
                <a:solidFill>
                  <a:srgbClr val="FF0000"/>
                </a:solidFill>
              </a:rPr>
              <a:t>高性价比</a:t>
            </a:r>
            <a:r>
              <a:rPr lang="zh-CN" altLang="en-US" sz="1800" b="1" dirty="0"/>
              <a:t>与</a:t>
            </a:r>
            <a:r>
              <a:rPr lang="zh-CN" altLang="en-US" sz="1800" b="1" dirty="0">
                <a:solidFill>
                  <a:srgbClr val="00B0F0"/>
                </a:solidFill>
              </a:rPr>
              <a:t>便宜好玩</a:t>
            </a:r>
            <a:endParaRPr lang="en-US" altLang="zh-CN" sz="1800" b="1" dirty="0">
              <a:solidFill>
                <a:srgbClr val="00B0F0"/>
              </a:solidFill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05294BD-7097-4DFC-8120-02AA05D5A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4509407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SW</a:t>
            </a:r>
            <a:r>
              <a:rPr lang="en-US" altLang="zh-CN" dirty="0"/>
              <a:t>OT</a:t>
            </a:r>
            <a:r>
              <a:rPr lang="zh-CN" altLang="en-US" dirty="0"/>
              <a:t>：客户界面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3B8820-C1AF-BF12-69AF-5E8DF794E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771" y="33594"/>
            <a:ext cx="4296504" cy="179802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ABFEA0B-12B5-A3DD-AFD8-1203B28E34EE}"/>
              </a:ext>
            </a:extLst>
          </p:cNvPr>
          <p:cNvSpPr/>
          <p:nvPr/>
        </p:nvSpPr>
        <p:spPr>
          <a:xfrm>
            <a:off x="35253" y="5956300"/>
            <a:ext cx="6466619" cy="8681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客户连接、分类、拉新的质量；渠道的效率、效果、曝光度</a:t>
            </a:r>
            <a:r>
              <a:rPr lang="en-US" altLang="zh-CN" dirty="0"/>
              <a:t>&amp;</a:t>
            </a:r>
            <a:r>
              <a:rPr lang="zh-CN" altLang="en-US" dirty="0"/>
              <a:t>匹配度、是否整合且产生规模经济；产品品牌、是否良好匹配客户、切换成本是否较高</a:t>
            </a:r>
          </a:p>
        </p:txBody>
      </p:sp>
    </p:spTree>
    <p:extLst>
      <p:ext uri="{BB962C8B-B14F-4D97-AF65-F5344CB8AC3E}">
        <p14:creationId xmlns:p14="http://schemas.microsoft.com/office/powerpoint/2010/main" val="360453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408</TotalTime>
  <Words>3012</Words>
  <Application>Microsoft Office PowerPoint</Application>
  <PresentationFormat>全屏显示(4:3)</PresentationFormat>
  <Paragraphs>185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MicrosoftYaHei</vt:lpstr>
      <vt:lpstr>PingFang SC</vt:lpstr>
      <vt:lpstr>等线</vt:lpstr>
      <vt:lpstr>Arial</vt:lpstr>
      <vt:lpstr>Calibri</vt:lpstr>
      <vt:lpstr>Calibri Light</vt:lpstr>
      <vt:lpstr>Office 主题​​</vt:lpstr>
      <vt:lpstr>需求与商业模式创新 第五章 商业模式战略 评估商业模式</vt:lpstr>
      <vt:lpstr>定期评估商业模式：“年度体检”</vt:lpstr>
      <vt:lpstr>Amazon.com整体（完整画布）评估</vt:lpstr>
      <vt:lpstr>对商业模式每个模块做SWOT评估</vt:lpstr>
      <vt:lpstr>SWOT评估的背景板：网易严选</vt:lpstr>
      <vt:lpstr>SWOT：价值主张（价值观 vs. 性价比）</vt:lpstr>
      <vt:lpstr>补充：纯产品到纯服务的分级与举例</vt:lpstr>
      <vt:lpstr>SWOT：成本/收入</vt:lpstr>
      <vt:lpstr>SWOT：客户界面</vt:lpstr>
      <vt:lpstr>PowerPoint 演示文稿</vt:lpstr>
      <vt:lpstr>SWOT：基础设施</vt:lpstr>
      <vt:lpstr>SWOT：评估威胁 – 价值主张&amp;成本收入</vt:lpstr>
      <vt:lpstr>SWOT：评估威胁 – 基础设施&amp;客户界面</vt:lpstr>
      <vt:lpstr>SWOT：评估机会 – 价值主张&amp;成本收入</vt:lpstr>
      <vt:lpstr>SWOT：评估机会 – 基础设施&amp;客户界面</vt:lpstr>
      <vt:lpstr>小米的总体评估与后续发展方向</vt:lpstr>
      <vt:lpstr>国内各大电商平台的优势与发展动向 （2020）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需求与商业模式创新 第五章 商业模式战略 评估商业模式</dc:title>
  <dc:creator>Hongyu Kuang</dc:creator>
  <cp:lastModifiedBy>匡宏宇</cp:lastModifiedBy>
  <cp:revision>110</cp:revision>
  <dcterms:created xsi:type="dcterms:W3CDTF">2020-04-01T12:48:53Z</dcterms:created>
  <dcterms:modified xsi:type="dcterms:W3CDTF">2024-04-09T10:29:15Z</dcterms:modified>
</cp:coreProperties>
</file>